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729" r:id="rId2"/>
    <p:sldId id="269" r:id="rId3"/>
    <p:sldId id="355" r:id="rId4"/>
    <p:sldId id="517" r:id="rId5"/>
    <p:sldId id="382" r:id="rId6"/>
    <p:sldId id="454" r:id="rId7"/>
    <p:sldId id="521" r:id="rId8"/>
    <p:sldId id="567" r:id="rId9"/>
    <p:sldId id="554" r:id="rId10"/>
    <p:sldId id="520" r:id="rId11"/>
    <p:sldId id="462" r:id="rId12"/>
    <p:sldId id="445" r:id="rId13"/>
    <p:sldId id="603" r:id="rId14"/>
    <p:sldId id="492" r:id="rId15"/>
    <p:sldId id="281" r:id="rId16"/>
    <p:sldId id="282" r:id="rId17"/>
    <p:sldId id="557" r:id="rId18"/>
    <p:sldId id="556" r:id="rId19"/>
    <p:sldId id="531" r:id="rId20"/>
    <p:sldId id="283" r:id="rId21"/>
    <p:sldId id="278" r:id="rId22"/>
    <p:sldId id="279" r:id="rId23"/>
    <p:sldId id="724" r:id="rId24"/>
    <p:sldId id="723" r:id="rId25"/>
    <p:sldId id="721" r:id="rId26"/>
    <p:sldId id="502" r:id="rId27"/>
    <p:sldId id="720" r:id="rId28"/>
    <p:sldId id="417" r:id="rId29"/>
    <p:sldId id="514" r:id="rId30"/>
    <p:sldId id="519" r:id="rId31"/>
    <p:sldId id="726" r:id="rId32"/>
    <p:sldId id="448" r:id="rId33"/>
    <p:sldId id="397" r:id="rId34"/>
    <p:sldId id="271" r:id="rId35"/>
    <p:sldId id="606" r:id="rId36"/>
    <p:sldId id="611" r:id="rId37"/>
    <p:sldId id="727" r:id="rId38"/>
    <p:sldId id="383" r:id="rId39"/>
    <p:sldId id="545" r:id="rId40"/>
    <p:sldId id="599" r:id="rId41"/>
    <p:sldId id="607" r:id="rId42"/>
    <p:sldId id="728" r:id="rId43"/>
    <p:sldId id="608" r:id="rId44"/>
    <p:sldId id="579" r:id="rId45"/>
    <p:sldId id="574" r:id="rId46"/>
    <p:sldId id="584" r:id="rId47"/>
    <p:sldId id="526" r:id="rId48"/>
    <p:sldId id="600" r:id="rId49"/>
    <p:sldId id="525" r:id="rId50"/>
    <p:sldId id="518" r:id="rId51"/>
    <p:sldId id="535" r:id="rId52"/>
    <p:sldId id="552" r:id="rId53"/>
    <p:sldId id="277" r:id="rId54"/>
    <p:sldId id="555" r:id="rId55"/>
    <p:sldId id="51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9589C-CDE4-4B67-B5EB-3217F7528439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29919-6D1E-4542-BF67-1DF6D3D34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4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699-7DF0-4EED-BC43-C699FAA8B5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32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8037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24C33-276D-E895-B276-3EC889B5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5DB7F0-B918-9DAF-760C-B8981903AF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6CDC6-AD62-2779-B748-031826C2F2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C17518F-9A76-B735-A02A-C0DF88F31E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0A38E80-B54D-62AF-3E3C-425BA75E9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C6264-96D5-882A-061D-C4161FC1C6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61F0-085F-D880-5FF6-C74ED1CAF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2218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55703-95B6-6E53-3CC0-270163F3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A67ACA-B06C-1EAC-404D-E2846162D0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395E0-070C-77C8-A978-9FB7AA46908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CF9E5C3-DE12-6ADC-88DD-C6292239BE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355849-B02C-4251-FDFD-6AAF29C50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D80E0-DC02-F547-7E56-B3D6CCF1C9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E8D2E-1525-61A3-4B7E-7087AC9EF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79877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699-7DF0-4EED-BC43-C699FAA8B52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65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6699-7DF0-4EED-BC43-C699FAA8B5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1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answer these questions, I developed a survey with the help of experts from various conservation agencies and organizations. The survey consisted of 18 questions with 14 being related to precision agriculture and the other 5 being related to the producer's characteristics and operation (think age and crop type)</a:t>
            </a:r>
          </a:p>
          <a:p>
            <a:endParaRPr lang="en-US"/>
          </a:p>
          <a:p>
            <a:r>
              <a:rPr lang="en-US"/>
              <a:t>7503 survey were sent out with a mail and online option and half of our surveys were distributed with pens. The inclusion of a pen did result in a significantly higher return rate.</a:t>
            </a:r>
          </a:p>
          <a:p>
            <a:endParaRPr lang="en-US"/>
          </a:p>
          <a:p>
            <a:r>
              <a:rPr lang="en-US"/>
              <a:t>Of those 7503, 1041 were returned.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01647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8720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1865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6140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44525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70394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C3297-3424-7D92-F8CF-C0B62BF1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BC02E-A2F3-5D97-5835-2701F6B2E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3729D-FFB5-DAEC-6113-166581758B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E70118-7FA4-EF9A-F172-FF8105CD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11A577-DD94-7D0E-30C8-3576DED81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For both applicants and non-applicants, friends family and peers, farm implemented manufacturers, and farmers organizations like co-ops were the preferred information source as you can see by the top three bars of the graph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68D7-015C-771F-92F9-3622977D56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C55AF-C867-9997-715F-6B235A1FF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6409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BDD9-526E-851C-71CF-6BAD1B25A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7614A-FAD4-C42A-FA76-6625CEAA0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10E89-6557-35BE-5A2C-7C132570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B3E81-191B-31E7-C66E-DA14BA1C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3CF94-331C-DC9E-7FEC-52CD8F30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6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9D97-F2E6-AB30-6014-1763FDAC9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C97781-A91E-F2E6-74CD-B5BD53035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33214-122A-38CE-34E5-ACC550A0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55CB-1748-0776-0FB2-2613B96B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6A2B8-1A13-BBF0-0246-57823123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85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A8F5B-87C3-B6C6-595C-8238CD5C5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C9FCC-BE71-F7AF-C425-D4E4279D1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0E8C5-4CC4-92CD-E6E0-B8EA0D8F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74FC2-2A1F-FF53-8033-2FBFCF34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6F05-A784-DF17-CA3E-F438C3AE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6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L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9002" y="6940789"/>
            <a:ext cx="6654383" cy="415870"/>
          </a:xfrm>
          <a:prstGeom prst="rect">
            <a:avLst/>
          </a:prstGeom>
          <a:noFill/>
          <a:ln>
            <a:noFill/>
          </a:ln>
        </p:spPr>
        <p:txBody>
          <a:bodyPr vert="horz" anchor="t"/>
          <a:lstStyle>
            <a:lvl1pPr marL="0" indent="0">
              <a:buNone/>
              <a:defRPr sz="75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Add captions here</a:t>
            </a:r>
          </a:p>
          <a:p>
            <a:pPr lvl="0"/>
            <a:endParaRPr lang="en-US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752166" y="2320014"/>
            <a:ext cx="9565676" cy="3326958"/>
          </a:xfrm>
          <a:prstGeom prst="rect">
            <a:avLst/>
          </a:prstGeom>
        </p:spPr>
        <p:txBody>
          <a:bodyPr anchor="t"/>
          <a:lstStyle>
            <a:lvl1pPr>
              <a:defRPr sz="2250" b="0" i="0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1pPr>
            <a:lvl2pPr>
              <a:defRPr sz="2250" b="0" i="0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2pPr>
            <a:lvl3pPr>
              <a:defRPr sz="2250" b="0" i="0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3pPr>
            <a:lvl4pPr>
              <a:defRPr sz="2250" b="0" i="0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4pPr>
            <a:lvl5pPr>
              <a:defRPr sz="2250" b="0" i="0"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defRPr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 Third level</a:t>
            </a:r>
          </a:p>
          <a:p>
            <a:pPr lvl="3"/>
            <a:r>
              <a:rPr lang="en-US"/>
              <a:t> Fourth level</a:t>
            </a:r>
          </a:p>
          <a:p>
            <a:pPr lvl="4"/>
            <a:r>
              <a:rPr lang="en-US"/>
              <a:t> Fifth level</a:t>
            </a:r>
          </a:p>
        </p:txBody>
      </p:sp>
      <p:sp>
        <p:nvSpPr>
          <p:cNvPr id="15" name="Title 19"/>
          <p:cNvSpPr>
            <a:spLocks noGrp="1"/>
          </p:cNvSpPr>
          <p:nvPr>
            <p:ph type="title" hasCustomPrompt="1"/>
          </p:nvPr>
        </p:nvSpPr>
        <p:spPr>
          <a:xfrm>
            <a:off x="1059002" y="933782"/>
            <a:ext cx="10212629" cy="646908"/>
          </a:xfrm>
          <a:prstGeom prst="rect">
            <a:avLst/>
          </a:prstGeom>
        </p:spPr>
        <p:txBody>
          <a:bodyPr/>
          <a:lstStyle>
            <a:lvl1pPr algn="l">
              <a:defRPr sz="2750" b="0" i="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9002" y="1626898"/>
            <a:ext cx="10212629" cy="4158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 b="0" i="0" baseline="0"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  <a:lvl2pPr marL="190515" indent="0" algn="r">
              <a:buNone/>
              <a:defRPr sz="1333" b="0" i="0">
                <a:latin typeface="URWGroteskTLig"/>
                <a:cs typeface="URWGroteskTLig"/>
              </a:defRPr>
            </a:lvl2pPr>
            <a:lvl3pPr marL="381030" indent="0" algn="r">
              <a:buNone/>
              <a:defRPr sz="1333" b="0" i="0">
                <a:latin typeface="URWGroteskTLig"/>
                <a:cs typeface="URWGroteskTLig"/>
              </a:defRPr>
            </a:lvl3pPr>
            <a:lvl4pPr marL="571546" indent="0" algn="r">
              <a:buNone/>
              <a:defRPr sz="1333" b="0" i="0">
                <a:latin typeface="URWGroteskTLig"/>
                <a:cs typeface="URWGroteskTLig"/>
              </a:defRPr>
            </a:lvl4pPr>
            <a:lvl5pPr marL="762061" indent="0" algn="r">
              <a:buNone/>
              <a:defRPr sz="1333" b="0" i="0">
                <a:latin typeface="URWGroteskTLig"/>
                <a:cs typeface="URWGroteskTLig"/>
              </a:defRPr>
            </a:lvl5pPr>
          </a:lstStyle>
          <a:p>
            <a:pPr lvl="0"/>
            <a:r>
              <a:rPr lang="en-US"/>
              <a:t>Click to add subhead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r="18980" b="25875"/>
          <a:stretch/>
        </p:blipFill>
        <p:spPr>
          <a:xfrm>
            <a:off x="10347411" y="5878010"/>
            <a:ext cx="1663596" cy="79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1175E-7 6.62363E-7 L 5.81175E-7 -0.11591 " pathEditMode="relative" rAng="0" ptsTypes="AA">
                                      <p:cBhvr>
                                        <p:cTn id="6" dur="38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64" presetClass="path" presetSubtype="0" accel="50000" decel="50000" fill="hold" nodeType="afterEffect">
                  <p:stCondLst>
                    <p:cond delay="0"/>
                  </p:stCondLst>
                  <p:childTnLst>
                    <p:animMotion origin="layout" path="M 5.81175E-7 6.62363E-7 L 5.81175E-7 -0.11591 " pathEditMode="relative" rAng="0" ptsTypes="AA">
                      <p:cBhvr>
                        <p:cTn dur="38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5796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7272-F574-A79C-C99B-5D77AB90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95D6B-9A75-36B8-3412-5BAE7D304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168D-CED2-185C-717F-615237DC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D194A-CA98-4F15-8AC3-33648152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DF0C-1EE9-0190-6232-46CC32DF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5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C36-729F-6B4D-75E0-C09A348E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CF10A-4035-8D00-C872-46624D5AC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E620-CCED-DE7C-C589-45639EA6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A798-7F76-71F0-90F2-C292D9E7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65A5-055D-BDC0-B4E2-F7AF7274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6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7062D-698A-6366-9AF0-294D7BBB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4AC48-F91E-CAE1-5B13-EB62BD941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C3C05-FC27-CB68-BC9E-5119E78A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217C3-ADBC-2602-B6B9-D6808892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1D6E1-44FA-1221-F9A2-B1401C4E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C2154-5858-63BD-4A86-863B0FFA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2460-F959-A5DF-18CE-0A91FE4A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0A11A-282C-0756-5815-E47E2BE2B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3D650-0ACA-7DFB-D079-4A4602F143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DBE18A-C50C-E102-AE0C-D701B79B2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3A3A9-BF2E-0473-6704-17459F60C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84F70-E35F-241D-87BE-96774CD4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79B5B-5317-63C7-249E-644E2575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41171-FFEC-E350-50A0-407147DD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6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52E60-C577-4701-27C4-493A316D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060E5-6ECE-6B93-1DEA-0D80FF9CC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A7AC2-393E-AA91-33B7-A7EEDF5B9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F0207-DF41-3CF6-9DFA-52ECF624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9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5FC94-0B57-0E8D-D548-0773F38BD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7BE6-7E6F-93CE-52BB-A1A8BE2A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71FEF-5E2C-BE78-17D4-ED0F4E16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8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EF57-6F52-25DF-902C-50A46B9D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40C4B-C9C2-E2BE-10DE-5E38E34B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02A27-612D-0C4E-CE75-7D6906052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3F8D6-66F6-EC15-314C-FF950EBF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ECC9C-7BA7-5CF9-F171-0BE70EE8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B4DD7-9AED-440A-95B8-D18A53F5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1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E59A-3A6D-BD03-0799-138CEEBB7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27F0AC-503E-1CE2-7519-BF8878ADA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6CCDE-DC0D-48A8-B911-54197B9B9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E647E-99F4-E595-EF8D-DDDF38E6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D2984-B75A-3378-8286-1FD559B6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5D282-D9A3-F633-FD4D-85137DA3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7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F2C1DC-8E65-719D-91ED-0266998C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97342-B325-1019-4E5B-BE3C7082F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830C5-4372-FB05-91AB-BC81685DC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934B73-EB9B-43FD-A58F-CF38F6629DF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B333F-F505-11CC-ACB4-6147FADE0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2E75B-DF47-361E-699F-7A924BA12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CA768D-5E38-41D5-931C-DEC61A683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armtechsolutions.i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herd of cows grazing&#10;&#10;Description automatically generated with low confidence">
            <a:extLst>
              <a:ext uri="{FF2B5EF4-FFF2-40B4-BE49-F238E27FC236}">
                <a16:creationId xmlns:a16="http://schemas.microsoft.com/office/drawing/2014/main" id="{236F8876-8E39-7EC0-1B08-3048ECE0F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11599" b="32941"/>
          <a:stretch/>
        </p:blipFill>
        <p:spPr bwMode="auto">
          <a:xfrm>
            <a:off x="6047508" y="949420"/>
            <a:ext cx="6144491" cy="45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089108"/>
            <a:ext cx="12192000" cy="17688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Andrew Little, Ph.D.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Assistant Professor of Landscape Ecology and Habitat Management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School of Natural Resources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Nebraska-Lincoln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Follow us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@awesmlab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12192000" cy="17688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“Finding the Balance”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pPr algn="ctr">
              <a:lnSpc>
                <a:spcPct val="11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Conservation in Working Landscapes</a:t>
            </a:r>
            <a:endParaRPr lang="en-US" sz="4000" b="1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26171" r="22707" b="23358"/>
          <a:stretch/>
        </p:blipFill>
        <p:spPr>
          <a:xfrm>
            <a:off x="54325" y="6103952"/>
            <a:ext cx="780584" cy="721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04" y="6136888"/>
            <a:ext cx="665137" cy="68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1ADCC-FA9A-EF93-9257-D569BCD12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58" y="6130725"/>
            <a:ext cx="893142" cy="721111"/>
          </a:xfrm>
          <a:prstGeom prst="rect">
            <a:avLst/>
          </a:prstGeom>
        </p:spPr>
      </p:pic>
      <p:pic>
        <p:nvPicPr>
          <p:cNvPr id="1026" name="Picture 2" descr="Twitter rebrands as X with &quot;art deco&quot; logo">
            <a:extLst>
              <a:ext uri="{FF2B5EF4-FFF2-40B4-BE49-F238E27FC236}">
                <a16:creationId xmlns:a16="http://schemas.microsoft.com/office/drawing/2014/main" id="{3F562324-28C8-17A8-FEC9-04EAE8BA4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6" t="16430" r="29979" b="14866"/>
          <a:stretch/>
        </p:blipFill>
        <p:spPr bwMode="auto">
          <a:xfrm>
            <a:off x="889232" y="6130725"/>
            <a:ext cx="752266" cy="72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field of crops and flowers&#10;&#10;Description automatically generated with medium confidence">
            <a:extLst>
              <a:ext uri="{FF2B5EF4-FFF2-40B4-BE49-F238E27FC236}">
                <a16:creationId xmlns:a16="http://schemas.microsoft.com/office/drawing/2014/main" id="{4C10AF27-81C8-7268-2B83-49FDD9D00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892"/>
            <a:ext cx="6047506" cy="33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8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661" b="-448"/>
          <a:stretch/>
        </p:blipFill>
        <p:spPr>
          <a:xfrm>
            <a:off x="2089342" y="1369218"/>
            <a:ext cx="7358875" cy="526287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 Water Quality Issues</a:t>
            </a:r>
          </a:p>
        </p:txBody>
      </p:sp>
      <p:sp>
        <p:nvSpPr>
          <p:cNvPr id="10" name="Rectangle 9"/>
          <p:cNvSpPr/>
          <p:nvPr/>
        </p:nvSpPr>
        <p:spPr>
          <a:xfrm rot="19933775">
            <a:off x="5767471" y="4314379"/>
            <a:ext cx="1884784" cy="460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297425" flipV="1">
            <a:off x="6002798" y="2841904"/>
            <a:ext cx="1636488" cy="4147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4600" b="1">
                <a:latin typeface="Arial" panose="020B0604020202020204" pitchFamily="34" charset="0"/>
                <a:cs typeface="Arial" panose="020B0604020202020204" pitchFamily="34" charset="0"/>
              </a:rPr>
              <a:t> Growing World Population</a:t>
            </a:r>
          </a:p>
        </p:txBody>
      </p:sp>
      <p:pic>
        <p:nvPicPr>
          <p:cNvPr id="5" name="Picture 2" descr="Image result for increasing world pop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4" y="1878655"/>
            <a:ext cx="5594349" cy="38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4293" y="2092789"/>
            <a:ext cx="6387395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Expected</a:t>
            </a:r>
            <a:r>
              <a:rPr lang="en-US" sz="3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9.7 billion people </a:t>
            </a:r>
          </a:p>
          <a:p>
            <a:pPr>
              <a:lnSpc>
                <a:spcPct val="140000"/>
              </a:lnSpc>
            </a:pPr>
            <a:r>
              <a:rPr lang="en-US" sz="32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en-US" sz="3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by 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2050</a:t>
            </a:r>
            <a:r>
              <a:rPr lang="en-US" sz="32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will require </a:t>
            </a:r>
          </a:p>
          <a:p>
            <a:pPr>
              <a:lnSpc>
                <a:spcPct val="14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50%    </a:t>
            </a:r>
            <a:r>
              <a:rPr lang="en-US" sz="3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food production</a:t>
            </a:r>
          </a:p>
        </p:txBody>
      </p:sp>
      <p:sp>
        <p:nvSpPr>
          <p:cNvPr id="2" name="Up Arrow 1"/>
          <p:cNvSpPr/>
          <p:nvPr/>
        </p:nvSpPr>
        <p:spPr>
          <a:xfrm>
            <a:off x="7916590" y="4129960"/>
            <a:ext cx="438307" cy="616795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irie Strip">
            <a:extLst>
              <a:ext uri="{FF2B5EF4-FFF2-40B4-BE49-F238E27FC236}">
                <a16:creationId xmlns:a16="http://schemas.microsoft.com/office/drawing/2014/main" id="{146C54FF-7B60-3173-6CD1-D7042173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2089470"/>
            <a:ext cx="12192000" cy="164222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800" b="1" i="1" dirty="0">
                <a:latin typeface="Arial"/>
                <a:cs typeface="Arial"/>
              </a:rPr>
              <a:t>We Must “</a:t>
            </a:r>
            <a:r>
              <a:rPr lang="en-US" sz="4800" b="1" i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Find the Balance</a:t>
            </a:r>
            <a:r>
              <a:rPr lang="en-US" sz="4800" b="1" i="1" dirty="0">
                <a:latin typeface="Arial"/>
                <a:cs typeface="Arial"/>
              </a:rPr>
              <a:t>” </a:t>
            </a:r>
          </a:p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800" b="1" dirty="0">
                <a:latin typeface="Arial"/>
                <a:cs typeface="Arial"/>
              </a:rPr>
              <a:t>Between Agriculture and Conservation!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9B250-C238-5752-78D2-49F772D1E5CE}"/>
              </a:ext>
            </a:extLst>
          </p:cNvPr>
          <p:cNvSpPr txBox="1"/>
          <p:nvPr/>
        </p:nvSpPr>
        <p:spPr>
          <a:xfrm>
            <a:off x="0" y="6596390"/>
            <a:ext cx="2768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Credit: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Omar de Kok-Mercado/STRIPS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301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42556"/>
            <a:ext cx="30460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http://www.farmtechsolutions.ie/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Prairie Strips, USFWS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2903144" y="1699859"/>
            <a:ext cx="6090668" cy="4102990"/>
          </a:xfrm>
          <a:prstGeom prst="triangle">
            <a:avLst/>
          </a:prstGeom>
          <a:noFill/>
          <a:ln w="730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294945"/>
            <a:ext cx="12192000" cy="100198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800" b="1" i="1" dirty="0">
                <a:latin typeface="Arial"/>
                <a:cs typeface="Arial"/>
              </a:rPr>
              <a:t>Finding the Balance </a:t>
            </a:r>
          </a:p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000" b="1" dirty="0">
                <a:latin typeface="Arial"/>
                <a:cs typeface="Arial"/>
              </a:rPr>
              <a:t>Between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Agriculture </a:t>
            </a:r>
            <a:r>
              <a:rPr lang="en-US" sz="4000" b="1" dirty="0">
                <a:latin typeface="Arial"/>
                <a:cs typeface="Arial"/>
              </a:rPr>
              <a:t>and </a:t>
            </a:r>
            <a:r>
              <a:rPr lang="en-US" sz="4000" b="1" dirty="0">
                <a:solidFill>
                  <a:srgbClr val="00B050"/>
                </a:solidFill>
                <a:latin typeface="Arial"/>
                <a:cs typeface="Arial"/>
              </a:rPr>
              <a:t>Conservation</a:t>
            </a:r>
            <a:r>
              <a:rPr lang="en-US" sz="4000" b="1" dirty="0">
                <a:latin typeface="Arial"/>
                <a:cs typeface="Arial"/>
              </a:rPr>
              <a:t>!</a:t>
            </a:r>
            <a:endParaRPr lang="en-US" sz="40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15666" y="1584712"/>
            <a:ext cx="4680509" cy="4923691"/>
            <a:chOff x="4915666" y="1308785"/>
            <a:chExt cx="4680509" cy="4923691"/>
          </a:xfrm>
        </p:grpSpPr>
        <p:grpSp>
          <p:nvGrpSpPr>
            <p:cNvPr id="4" name="Group 3"/>
            <p:cNvGrpSpPr/>
            <p:nvPr/>
          </p:nvGrpSpPr>
          <p:grpSpPr>
            <a:xfrm>
              <a:off x="4915666" y="1308785"/>
              <a:ext cx="2065621" cy="1922237"/>
              <a:chOff x="4915666" y="1308785"/>
              <a:chExt cx="2065621" cy="1922237"/>
            </a:xfrm>
          </p:grpSpPr>
          <p:pic>
            <p:nvPicPr>
              <p:cNvPr id="7" name="Picture 6" descr="Image result for precision agriculture combin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666" y="1308785"/>
                <a:ext cx="2065621" cy="192223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915667" y="1819642"/>
                <a:ext cx="206562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b="1" dirty="0"/>
                  <a:t>Ag Technology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435978" y="4310239"/>
              <a:ext cx="2160197" cy="1922237"/>
              <a:chOff x="7435978" y="4310239"/>
              <a:chExt cx="2160197" cy="192223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62"/>
              <a:stretch/>
            </p:blipFill>
            <p:spPr>
              <a:xfrm>
                <a:off x="7481436" y="4310239"/>
                <a:ext cx="2114739" cy="192223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435978" y="4794303"/>
                <a:ext cx="216019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b="1" dirty="0"/>
                  <a:t>Human Dimensions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2300781" y="4586165"/>
            <a:ext cx="2065619" cy="1922238"/>
            <a:chOff x="4985404" y="4794303"/>
            <a:chExt cx="2065619" cy="1922238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B8C657D2-E588-4B05-83EA-4ABC3EBB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404" y="4794303"/>
              <a:ext cx="2065619" cy="192223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985404" y="5486226"/>
              <a:ext cx="2065619" cy="44627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/>
                <a:t>Conservation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025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2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427223"/>
            <a:ext cx="12192000" cy="206104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Leveraging 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 Technology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to Strategically Target Conservation</a:t>
            </a:r>
          </a:p>
        </p:txBody>
      </p:sp>
    </p:spTree>
    <p:extLst>
      <p:ext uri="{BB962C8B-B14F-4D97-AF65-F5344CB8AC3E}">
        <p14:creationId xmlns:p14="http://schemas.microsoft.com/office/powerpoint/2010/main" val="187869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9685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Precision Agriculture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(The Future of Farming/Ranching)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9812" y="1948656"/>
            <a:ext cx="10861675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200"/>
              </a:spcAft>
              <a:buAutoNum type="arabicParenR"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Increase farm/ranch production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  <a:p>
            <a:pPr marL="1371600" lvl="2" indent="-4572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Profitability (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lvl="2">
              <a:spcAft>
                <a:spcPts val="1200"/>
              </a:spcAft>
            </a:pPr>
            <a:endParaRPr lang="en-US" sz="3200" dirty="0"/>
          </a:p>
          <a:p>
            <a:pPr lvl="2">
              <a:spcAft>
                <a:spcPts val="1200"/>
              </a:spcAft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94" y="3157131"/>
            <a:ext cx="2529705" cy="3005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74" y="6611779"/>
            <a:ext cx="9733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</a:t>
            </a:r>
            <a:r>
              <a:rPr lang="en-US" sz="1000" dirty="0" err="1"/>
              <a:t>iStock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1316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19685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Precision Agriculture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(The Future of Farming/Ranching)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0109" y="2079443"/>
            <a:ext cx="113865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2)      impacts on wildlife and the environment </a:t>
            </a:r>
          </a:p>
          <a:p>
            <a:pPr lvl="2">
              <a:spcAft>
                <a:spcPts val="1200"/>
              </a:spcAft>
            </a:pP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421952" y="2100413"/>
            <a:ext cx="414338" cy="6286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3243160"/>
            <a:ext cx="3746500" cy="2809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00" y="343366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44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CF9267-9987-AD9F-C95A-46284F1E3234}"/>
              </a:ext>
            </a:extLst>
          </p:cNvPr>
          <p:cNvSpPr txBox="1"/>
          <p:nvPr/>
        </p:nvSpPr>
        <p:spPr>
          <a:xfrm>
            <a:off x="-2" y="66425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Credit: https://tracextech.com/data-driven-agriculture/</a:t>
            </a:r>
          </a:p>
        </p:txBody>
      </p:sp>
      <p:pic>
        <p:nvPicPr>
          <p:cNvPr id="2" name="Picture 1" descr="https://precisionagricultu.re/wp-content/uploads/2014/09/precision1209-620x330.jpg">
            <a:extLst>
              <a:ext uri="{FF2B5EF4-FFF2-40B4-BE49-F238E27FC236}">
                <a16:creationId xmlns:a16="http://schemas.microsoft.com/office/drawing/2014/main" id="{718CB753-B202-68BC-5F42-14047AC4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25" y="1054855"/>
            <a:ext cx="9153105" cy="48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7B3728-5194-A430-C462-0B1C6C6C964D}"/>
              </a:ext>
            </a:extLst>
          </p:cNvPr>
          <p:cNvSpPr txBox="1">
            <a:spLocks/>
          </p:cNvSpPr>
          <p:nvPr/>
        </p:nvSpPr>
        <p:spPr>
          <a:xfrm>
            <a:off x="0" y="2501057"/>
            <a:ext cx="12192000" cy="98970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Precision Cropping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52935A-40B4-055C-78FC-F49644901F61}"/>
              </a:ext>
            </a:extLst>
          </p:cNvPr>
          <p:cNvSpPr/>
          <p:nvPr/>
        </p:nvSpPr>
        <p:spPr>
          <a:xfrm>
            <a:off x="116274" y="6611779"/>
            <a:ext cx="21563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https://precisionagricultu.re/</a:t>
            </a:r>
          </a:p>
        </p:txBody>
      </p:sp>
    </p:spTree>
    <p:extLst>
      <p:ext uri="{BB962C8B-B14F-4D97-AF65-F5344CB8AC3E}">
        <p14:creationId xmlns:p14="http://schemas.microsoft.com/office/powerpoint/2010/main" val="280810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CF9267-9987-AD9F-C95A-46284F1E3234}"/>
              </a:ext>
            </a:extLst>
          </p:cNvPr>
          <p:cNvSpPr txBox="1"/>
          <p:nvPr/>
        </p:nvSpPr>
        <p:spPr>
          <a:xfrm>
            <a:off x="-2" y="664255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Credit: https://tracextech.com/data-driven-agriculture/</a:t>
            </a:r>
          </a:p>
        </p:txBody>
      </p:sp>
      <p:pic>
        <p:nvPicPr>
          <p:cNvPr id="8" name="Picture 14" descr="What is Precision Farming? Technologies &amp; Applications">
            <a:extLst>
              <a:ext uri="{FF2B5EF4-FFF2-40B4-BE49-F238E27FC236}">
                <a16:creationId xmlns:a16="http://schemas.microsoft.com/office/drawing/2014/main" id="{F7687923-A080-76B3-5F06-B57C0D20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2"/>
          <a:stretch/>
        </p:blipFill>
        <p:spPr bwMode="auto">
          <a:xfrm>
            <a:off x="1613463" y="1700105"/>
            <a:ext cx="8559594" cy="380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7B3728-5194-A430-C462-0B1C6C6C964D}"/>
              </a:ext>
            </a:extLst>
          </p:cNvPr>
          <p:cNvSpPr txBox="1">
            <a:spLocks/>
          </p:cNvSpPr>
          <p:nvPr/>
        </p:nvSpPr>
        <p:spPr>
          <a:xfrm>
            <a:off x="-54187" y="327709"/>
            <a:ext cx="12192000" cy="98970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Precision Cropping Systems</a:t>
            </a:r>
          </a:p>
        </p:txBody>
      </p:sp>
    </p:spTree>
    <p:extLst>
      <p:ext uri="{BB962C8B-B14F-4D97-AF65-F5344CB8AC3E}">
        <p14:creationId xmlns:p14="http://schemas.microsoft.com/office/powerpoint/2010/main" val="2456344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2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662547"/>
            <a:ext cx="12192000" cy="199505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6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Conservation: </a:t>
            </a:r>
          </a:p>
          <a:p>
            <a:pPr algn="ctr">
              <a:lnSpc>
                <a:spcPct val="11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An Innovative Approach to Land Management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8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4919" y="5717059"/>
            <a:ext cx="1820562" cy="1079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1547" y="1361433"/>
            <a:ext cx="11574361" cy="5434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1) A Little About the                      Lab…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Challenges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 the Midwestern Landscapes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chemeClr val="tx1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Conservation</a:t>
            </a:r>
          </a:p>
          <a:p>
            <a:pPr marL="0" lvl="2" indent="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chemeClr val="tx1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4) So, Where Do We Go From Here?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0439" y="35871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3143"/>
          <a:stretch/>
        </p:blipFill>
        <p:spPr>
          <a:xfrm>
            <a:off x="5294293" y="1202618"/>
            <a:ext cx="2805404" cy="9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2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9685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Conservation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Fit Into Farming?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0066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1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1" y="1606550"/>
            <a:ext cx="117720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450"/>
              </a:spcAft>
              <a:buFont typeface="+mj-lt"/>
              <a:buAutoNum type="arabicParenR"/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Helping farmers </a:t>
            </a:r>
            <a:r>
              <a:rPr lang="en-US" sz="3500" b="1" i="1" dirty="0">
                <a:latin typeface="Arial" panose="020B0604020202020204" pitchFamily="34" charset="0"/>
                <a:cs typeface="Arial" panose="020B0604020202020204" pitchFamily="34" charset="0"/>
              </a:rPr>
              <a:t>“find the balance” 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(e.g., production, soil health, water quality, wildlife)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Precision Conservation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99" y="3076555"/>
            <a:ext cx="5161323" cy="3467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274" y="6611779"/>
            <a:ext cx="15776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ISU Prairie Strips</a:t>
            </a:r>
          </a:p>
        </p:txBody>
      </p:sp>
    </p:spTree>
    <p:extLst>
      <p:ext uri="{BB962C8B-B14F-4D97-AF65-F5344CB8AC3E}">
        <p14:creationId xmlns:p14="http://schemas.microsoft.com/office/powerpoint/2010/main" val="4163854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7D0EAA8-8201-4D91-B8D0-F71230248E8E}"/>
              </a:ext>
            </a:extLst>
          </p:cNvPr>
          <p:cNvSpPr txBox="1"/>
          <p:nvPr/>
        </p:nvSpPr>
        <p:spPr>
          <a:xfrm>
            <a:off x="-45076" y="2752640"/>
            <a:ext cx="1197305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2">
              <a:spcAft>
                <a:spcPts val="1800"/>
              </a:spcAft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Aft>
                <a:spcPts val="18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Adding 10% of corn/soybean fields into prairie</a:t>
            </a:r>
          </a:p>
          <a:p>
            <a:pPr marL="1071563" lvl="2" indent="-3857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total water runoff</a:t>
            </a:r>
          </a:p>
          <a:p>
            <a:pPr marL="1071563" lvl="2" indent="-3857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20x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in soil retention</a:t>
            </a:r>
          </a:p>
          <a:p>
            <a:pPr marL="1071563" lvl="2" indent="-3857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in avian species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6" y="1138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Precision Conservation</a:t>
            </a:r>
          </a:p>
        </p:txBody>
      </p:sp>
      <p:sp>
        <p:nvSpPr>
          <p:cNvPr id="11" name="Up Arrow 10"/>
          <p:cNvSpPr/>
          <p:nvPr/>
        </p:nvSpPr>
        <p:spPr>
          <a:xfrm rot="10800000">
            <a:off x="2246547" y="4276023"/>
            <a:ext cx="383575" cy="45838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   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42" y="4379036"/>
            <a:ext cx="3672758" cy="24675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6274" y="6611779"/>
            <a:ext cx="15776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ISU Prairie Strips</a:t>
            </a:r>
          </a:p>
        </p:txBody>
      </p:sp>
      <p:sp>
        <p:nvSpPr>
          <p:cNvPr id="9" name="Up Arrow 8"/>
          <p:cNvSpPr/>
          <p:nvPr/>
        </p:nvSpPr>
        <p:spPr>
          <a:xfrm>
            <a:off x="2054759" y="5075309"/>
            <a:ext cx="383575" cy="45838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174229" y="1721209"/>
            <a:ext cx="1143081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2)  Improves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diversity</a:t>
            </a:r>
          </a:p>
          <a:p>
            <a:pPr>
              <a:spcAft>
                <a:spcPts val="30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(e.g., prairie strips in Iowa)</a:t>
            </a:r>
          </a:p>
        </p:txBody>
      </p:sp>
      <p:sp>
        <p:nvSpPr>
          <p:cNvPr id="10" name="Up Arrow 9"/>
          <p:cNvSpPr/>
          <p:nvPr/>
        </p:nvSpPr>
        <p:spPr>
          <a:xfrm>
            <a:off x="1763097" y="5874595"/>
            <a:ext cx="383575" cy="45838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183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321159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2" y="6550223"/>
            <a:ext cx="3544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Melissa </a:t>
            </a:r>
            <a:r>
              <a:rPr lang="en-US" sz="1000" dirty="0" err="1"/>
              <a:t>Shockman</a:t>
            </a:r>
            <a:r>
              <a:rPr lang="en-US" sz="1000" dirty="0"/>
              <a:t> (PF)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5" b="41553"/>
          <a:stretch/>
        </p:blipFill>
        <p:spPr>
          <a:xfrm>
            <a:off x="1292122" y="1625195"/>
            <a:ext cx="4507537" cy="315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4CB8C-BEFA-6BD5-E553-D1F8C5040FE8}"/>
              </a:ext>
            </a:extLst>
          </p:cNvPr>
          <p:cNvSpPr txBox="1">
            <a:spLocks/>
          </p:cNvSpPr>
          <p:nvPr/>
        </p:nvSpPr>
        <p:spPr>
          <a:xfrm>
            <a:off x="416" y="1138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+mj-lt"/>
                <a:cs typeface="Arial" panose="020B0604020202020204" pitchFamily="34" charset="0"/>
              </a:rPr>
              <a:t>Precision Conservation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200" dirty="0">
                <a:latin typeface="+mj-lt"/>
                <a:cs typeface="Arial" panose="020B0604020202020204" pitchFamily="34" charset="0"/>
              </a:rPr>
              <a:t>(The Future of Sustainable Farming)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49800-06D3-C380-6C6E-7EA8FCC5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0" r="50765"/>
          <a:stretch/>
        </p:blipFill>
        <p:spPr>
          <a:xfrm>
            <a:off x="1773696" y="4697711"/>
            <a:ext cx="3705842" cy="184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321159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2" y="6550223"/>
            <a:ext cx="3544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Melissa </a:t>
            </a:r>
            <a:r>
              <a:rPr lang="en-US" sz="1000" dirty="0" err="1"/>
              <a:t>Shockman</a:t>
            </a:r>
            <a:r>
              <a:rPr lang="en-US" sz="1000" dirty="0"/>
              <a:t> (PF)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5" b="41553"/>
          <a:stretch/>
        </p:blipFill>
        <p:spPr>
          <a:xfrm>
            <a:off x="1292122" y="1625195"/>
            <a:ext cx="4507537" cy="3153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4CB8C-BEFA-6BD5-E553-D1F8C5040FE8}"/>
              </a:ext>
            </a:extLst>
          </p:cNvPr>
          <p:cNvSpPr txBox="1">
            <a:spLocks/>
          </p:cNvSpPr>
          <p:nvPr/>
        </p:nvSpPr>
        <p:spPr>
          <a:xfrm>
            <a:off x="416" y="1138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+mj-lt"/>
                <a:cs typeface="Arial" panose="020B0604020202020204" pitchFamily="34" charset="0"/>
              </a:rPr>
              <a:t>Precision Conservation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200" dirty="0">
                <a:latin typeface="+mj-lt"/>
                <a:cs typeface="Arial" panose="020B0604020202020204" pitchFamily="34" charset="0"/>
              </a:rPr>
              <a:t>(The Future of Sustainable Farming)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49800-06D3-C380-6C6E-7EA8FCC5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0" r="50765"/>
          <a:stretch/>
        </p:blipFill>
        <p:spPr>
          <a:xfrm>
            <a:off x="1773696" y="4697711"/>
            <a:ext cx="3705842" cy="1847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0B8029-39E2-E4FF-B19B-C37C219E03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b="41365"/>
          <a:stretch/>
        </p:blipFill>
        <p:spPr>
          <a:xfrm>
            <a:off x="6518031" y="1617930"/>
            <a:ext cx="4495617" cy="316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1CE38-D50B-2F11-8D8D-74F6E1CCA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t="58976"/>
          <a:stretch/>
        </p:blipFill>
        <p:spPr>
          <a:xfrm>
            <a:off x="7050085" y="4748765"/>
            <a:ext cx="3641362" cy="17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321159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2" y="6550223"/>
            <a:ext cx="3544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Credit: Melissa </a:t>
            </a:r>
            <a:r>
              <a:rPr lang="en-US" sz="1000" err="1"/>
              <a:t>Shockman</a:t>
            </a:r>
            <a:r>
              <a:rPr lang="en-US" sz="1000"/>
              <a:t> (PF), Nebraska PF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5" b="41553"/>
          <a:stretch/>
        </p:blipFill>
        <p:spPr>
          <a:xfrm>
            <a:off x="366863" y="1977816"/>
            <a:ext cx="2904657" cy="20319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4" t="20934" r="6223" b="5310"/>
          <a:stretch/>
        </p:blipFill>
        <p:spPr>
          <a:xfrm>
            <a:off x="6899898" y="2317288"/>
            <a:ext cx="4088608" cy="29674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4CB8C-BEFA-6BD5-E553-D1F8C5040FE8}"/>
              </a:ext>
            </a:extLst>
          </p:cNvPr>
          <p:cNvSpPr txBox="1">
            <a:spLocks/>
          </p:cNvSpPr>
          <p:nvPr/>
        </p:nvSpPr>
        <p:spPr>
          <a:xfrm>
            <a:off x="416" y="11380"/>
            <a:ext cx="12192000" cy="160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5400" b="1" dirty="0">
                <a:latin typeface="+mj-lt"/>
                <a:cs typeface="Arial" panose="020B0604020202020204" pitchFamily="34" charset="0"/>
              </a:rPr>
              <a:t>Precision Conservation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200" dirty="0">
                <a:latin typeface="+mj-lt"/>
                <a:cs typeface="Arial" panose="020B0604020202020204" pitchFamily="34" charset="0"/>
              </a:rPr>
              <a:t>(The Future of Sustainable Farming)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0B561-8AAE-56D6-4631-865EBDF9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/>
          <a:stretch/>
        </p:blipFill>
        <p:spPr>
          <a:xfrm>
            <a:off x="3406986" y="1977816"/>
            <a:ext cx="2975653" cy="3476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F49800-06D3-C380-6C6E-7EA8FCC5F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0" r="50765"/>
          <a:stretch/>
        </p:blipFill>
        <p:spPr>
          <a:xfrm>
            <a:off x="366863" y="4009813"/>
            <a:ext cx="2904657" cy="14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7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251668"/>
            <a:ext cx="12191999" cy="1419946"/>
          </a:xfrm>
        </p:spPr>
        <p:txBody>
          <a:bodyPr>
            <a:noAutofit/>
          </a:bodyPr>
          <a:lstStyle/>
          <a:p>
            <a:pPr marL="0" lvl="2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37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Alternative Sources of Revenue and Ecosystem Benefits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2083" y="310109"/>
            <a:ext cx="11032067" cy="668220"/>
          </a:xfrm>
        </p:spPr>
        <p:txBody>
          <a:bodyPr>
            <a:noAutofit/>
          </a:bodyPr>
          <a:lstStyle/>
          <a:p>
            <a:pPr lvl="2" algn="ctr">
              <a:lnSpc>
                <a:spcPct val="110000"/>
              </a:lnSpc>
              <a:spcAft>
                <a:spcPts val="1200"/>
              </a:spcAft>
            </a:pPr>
            <a:r>
              <a:rPr lang="en-US" sz="5400" b="1" kern="1200">
                <a:solidFill>
                  <a:schemeClr val="tx1"/>
                </a:solidFill>
              </a:rPr>
              <a:t>Other Options to Include?</a:t>
            </a:r>
            <a:endParaRPr lang="en-US" sz="5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06" y="2422848"/>
            <a:ext cx="4369925" cy="3734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604084"/>
            <a:ext cx="7946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Credits: Nebraska Pheasants Forever, South Dakota Department of Tourism, Iowa State University—Erika Lundy, Jessica </a:t>
            </a:r>
            <a:r>
              <a:rPr lang="en-US" sz="1050" err="1"/>
              <a:t>Milby</a:t>
            </a:r>
            <a:endParaRPr lang="en-US" sz="10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0"/>
          <a:stretch/>
        </p:blipFill>
        <p:spPr>
          <a:xfrm>
            <a:off x="0" y="2422847"/>
            <a:ext cx="4114799" cy="3734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/>
          <a:stretch/>
        </p:blipFill>
        <p:spPr>
          <a:xfrm>
            <a:off x="4114799" y="2422847"/>
            <a:ext cx="3751507" cy="373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02" y="5081538"/>
            <a:ext cx="1615304" cy="10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0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irie Strip">
            <a:extLst>
              <a:ext uri="{FF2B5EF4-FFF2-40B4-BE49-F238E27FC236}">
                <a16:creationId xmlns:a16="http://schemas.microsoft.com/office/drawing/2014/main" id="{146C54FF-7B60-3173-6CD1-D7042173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9B250-C238-5752-78D2-49F772D1E5CE}"/>
              </a:ext>
            </a:extLst>
          </p:cNvPr>
          <p:cNvSpPr txBox="1"/>
          <p:nvPr/>
        </p:nvSpPr>
        <p:spPr>
          <a:xfrm>
            <a:off x="0" y="6596390"/>
            <a:ext cx="2768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Credit: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Omar de Kok-Mercado/STRIPS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921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21691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USDA, Nebraska PF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8C657D2-E588-4B05-83EA-4ABC3EBB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7"/>
            <a:ext cx="12192001" cy="68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604084"/>
            <a:ext cx="23423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credit: Omar de Kok-Mercado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662548"/>
            <a:ext cx="12192000" cy="139215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Conservation in Working Landscapes</a:t>
            </a:r>
          </a:p>
        </p:txBody>
      </p:sp>
    </p:spTree>
    <p:extLst>
      <p:ext uri="{BB962C8B-B14F-4D97-AF65-F5344CB8AC3E}">
        <p14:creationId xmlns:p14="http://schemas.microsoft.com/office/powerpoint/2010/main" val="597722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6182"/>
            <a:ext cx="12192000" cy="1131787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r>
              <a:rPr lang="en-US" sz="4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Implementing </a:t>
            </a:r>
            <a:r>
              <a:rPr lang="en-US" sz="4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Strips (CP-43) </a:t>
            </a:r>
          </a:p>
          <a:p>
            <a:pPr algn="ctr"/>
            <a:r>
              <a:rPr lang="en-US" sz="4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across Nebraska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604084"/>
            <a:ext cx="23423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Photo credit: Omar de Kok-Mercado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9319" y="5640625"/>
            <a:ext cx="1848896" cy="109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C657D2-E588-4B05-83EA-4ABC3EBB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893" y="4370696"/>
            <a:ext cx="3732107" cy="2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A18C2-127F-48EC-A495-5193B638C5B0}"/>
              </a:ext>
            </a:extLst>
          </p:cNvPr>
          <p:cNvSpPr txBox="1"/>
          <p:nvPr/>
        </p:nvSpPr>
        <p:spPr>
          <a:xfrm>
            <a:off x="317069" y="1515968"/>
            <a:ext cx="112030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Research Objectives: 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Facilitate the establishment of prairie strips across a 7-state region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0CCDB-94A2-468C-9950-782ECB3BC65B}"/>
              </a:ext>
            </a:extLst>
          </p:cNvPr>
          <p:cNvSpPr txBox="1"/>
          <p:nvPr/>
        </p:nvSpPr>
        <p:spPr>
          <a:xfrm>
            <a:off x="779929" y="3429000"/>
            <a:ext cx="6898341" cy="298543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Multi-Institute Grant Collaborators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Nebraska-Lincoln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Iowa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American Farmland 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Missouri Prairie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Michigan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Florida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Northern Iowa – Tallgrass Prairie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Sand County Foundation</a:t>
            </a:r>
          </a:p>
        </p:txBody>
      </p:sp>
    </p:spTree>
    <p:extLst>
      <p:ext uri="{BB962C8B-B14F-4D97-AF65-F5344CB8AC3E}">
        <p14:creationId xmlns:p14="http://schemas.microsoft.com/office/powerpoint/2010/main" val="284897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02823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6031" y="152480"/>
            <a:ext cx="10515600" cy="873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r>
              <a:rPr lang="en-US" sz="50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Check Out Our                  Lab!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34139" y="6254010"/>
            <a:ext cx="5204162" cy="479457"/>
            <a:chOff x="85902" y="6333294"/>
            <a:chExt cx="5204162" cy="4794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8" t="26171" r="22707" b="23358"/>
            <a:stretch/>
          </p:blipFill>
          <p:spPr>
            <a:xfrm>
              <a:off x="85902" y="6333294"/>
              <a:ext cx="513290" cy="4741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295" y="6333295"/>
              <a:ext cx="463405" cy="4794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69860" y="6371869"/>
              <a:ext cx="3320204" cy="39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Follow our lab </a:t>
              </a:r>
              <a:r>
                <a:rPr lang="en-US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b="1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AWESMLab</a:t>
              </a:r>
              <a:endParaRPr lang="en-US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91" y="63574"/>
            <a:ext cx="3128212" cy="962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1826" t="7930" r="18224" b="41780"/>
          <a:stretch/>
        </p:blipFill>
        <p:spPr>
          <a:xfrm>
            <a:off x="715499" y="1193982"/>
            <a:ext cx="10710581" cy="41753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5499" y="5384452"/>
            <a:ext cx="10710581" cy="58477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24240"/>
                </a:solidFill>
              </a:rPr>
              <a:t>Our mission is to provide applicable science to help landowners and management agencies balance the needs of agriculturally-dominated landscapes and create healthy, robust ecosystems.</a:t>
            </a:r>
            <a:endParaRPr lang="en-US" sz="1600" b="1" dirty="0"/>
          </a:p>
        </p:txBody>
      </p:sp>
      <p:pic>
        <p:nvPicPr>
          <p:cNvPr id="3" name="Picture 2" descr="blue bird no more: twitter becomes X as elon musk introduces rebranded  tweeting platform">
            <a:extLst>
              <a:ext uri="{FF2B5EF4-FFF2-40B4-BE49-F238E27FC236}">
                <a16:creationId xmlns:a16="http://schemas.microsoft.com/office/drawing/2014/main" id="{981CEFEE-05BC-3641-A4AD-1059932F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72" y="6283789"/>
            <a:ext cx="399546" cy="44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2D451D-62F4-E340-F64C-4D20106A293B}"/>
              </a:ext>
            </a:extLst>
          </p:cNvPr>
          <p:cNvSpPr/>
          <p:nvPr/>
        </p:nvSpPr>
        <p:spPr>
          <a:xfrm>
            <a:off x="5057962" y="6294134"/>
            <a:ext cx="3440474" cy="37658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281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6182"/>
            <a:ext cx="12192000" cy="1131787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of Precision 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</a:p>
          <a:p>
            <a:pPr algn="ctr"/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(Prairie Strips CP-43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604084"/>
            <a:ext cx="28151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Video credit: Ethan Freese and Iris McFarlin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9319" y="5640625"/>
            <a:ext cx="1848896" cy="109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airie Strips at Nebraska Research and Extension Centers">
            <a:hlinkClick r:id="" action="ppaction://media"/>
            <a:extLst>
              <a:ext uri="{FF2B5EF4-FFF2-40B4-BE49-F238E27FC236}">
                <a16:creationId xmlns:a16="http://schemas.microsoft.com/office/drawing/2014/main" id="{1140F95A-D8F0-F106-3665-E588DE064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146" y="1622277"/>
            <a:ext cx="8849707" cy="49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6182"/>
            <a:ext cx="12192000" cy="1131787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Debuting Prairie Strips (CP-43) Across Nebraska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604084"/>
            <a:ext cx="28151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Video credit: Ethan Freese and Iris McFarlin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9319" y="5640625"/>
            <a:ext cx="1848896" cy="109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a field&#10;&#10;Description automatically generated">
            <a:extLst>
              <a:ext uri="{FF2B5EF4-FFF2-40B4-BE49-F238E27FC236}">
                <a16:creationId xmlns:a16="http://schemas.microsoft.com/office/drawing/2014/main" id="{A0F023C7-E094-C0E0-778E-B6BA28921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20" y="2113966"/>
            <a:ext cx="3078051" cy="4617076"/>
          </a:xfrm>
          <a:prstGeom prst="rect">
            <a:avLst/>
          </a:prstGeom>
        </p:spPr>
      </p:pic>
      <p:pic>
        <p:nvPicPr>
          <p:cNvPr id="10" name="Picture 9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0C4D94FF-0103-760F-A8A8-278276AF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/>
          <a:stretch/>
        </p:blipFill>
        <p:spPr>
          <a:xfrm>
            <a:off x="116274" y="2474528"/>
            <a:ext cx="3942019" cy="3615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28A58-62B7-5286-A848-E133359AC9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51" t="5912" r="73222" b="36330"/>
          <a:stretch/>
        </p:blipFill>
        <p:spPr>
          <a:xfrm>
            <a:off x="4414673" y="1706451"/>
            <a:ext cx="3874926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27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2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662548"/>
            <a:ext cx="12192000" cy="139215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Human Dimensions in Ag Landscapes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Credit: Lynn Betts, USDA</a:t>
            </a:r>
          </a:p>
        </p:txBody>
      </p:sp>
    </p:spTree>
    <p:extLst>
      <p:ext uri="{BB962C8B-B14F-4D97-AF65-F5344CB8AC3E}">
        <p14:creationId xmlns:p14="http://schemas.microsoft.com/office/powerpoint/2010/main" val="4152995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5429" y="0"/>
            <a:ext cx="112915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endParaRPr lang="en-US" sz="50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21159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8716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Precision Conservation Delivery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Producer Relations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9521" r="34613" b="74845"/>
          <a:stretch/>
        </p:blipFill>
        <p:spPr>
          <a:xfrm>
            <a:off x="6377597" y="3511606"/>
            <a:ext cx="4981142" cy="155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/>
          <a:stretch/>
        </p:blipFill>
        <p:spPr>
          <a:xfrm>
            <a:off x="6377597" y="2004185"/>
            <a:ext cx="5429488" cy="1352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8" y="2075176"/>
            <a:ext cx="5488237" cy="3087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44" y="5492187"/>
            <a:ext cx="1275195" cy="13107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4130" y="5814805"/>
            <a:ext cx="10423744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>
                <a:ea typeface="Calibri" panose="020F0502020204030204" pitchFamily="34" charset="0"/>
              </a:rPr>
              <a:t>Nebraska farmers and farmland owners’ attitudes of targeted conservation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-1" y="6604084"/>
            <a:ext cx="744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Nebraska Pheasants Forever</a:t>
            </a:r>
          </a:p>
        </p:txBody>
      </p:sp>
    </p:spTree>
    <p:extLst>
      <p:ext uri="{BB962C8B-B14F-4D97-AF65-F5344CB8AC3E}">
        <p14:creationId xmlns:p14="http://schemas.microsoft.com/office/powerpoint/2010/main" val="29322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290219" y="3365609"/>
            <a:ext cx="333767" cy="333767"/>
            <a:chOff x="-2540" y="-2540"/>
            <a:chExt cx="6355080" cy="63550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526716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290219" y="4412628"/>
            <a:ext cx="333767" cy="333767"/>
            <a:chOff x="-2540" y="-254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526716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90219" y="5459647"/>
            <a:ext cx="333767" cy="333767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526716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90219" y="1271572"/>
            <a:ext cx="333767" cy="333767"/>
            <a:chOff x="0" y="0"/>
            <a:chExt cx="667533" cy="667533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5290219" y="2318591"/>
            <a:ext cx="333767" cy="333767"/>
            <a:chOff x="0" y="0"/>
            <a:chExt cx="667533" cy="667533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90219" y="1961965"/>
            <a:ext cx="6443955" cy="0"/>
          </a:xfrm>
          <a:prstGeom prst="line">
            <a:avLst/>
          </a:prstGeom>
          <a:ln w="9525" cap="rnd">
            <a:solidFill>
              <a:srgbClr val="52671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9" name="AutoShape 19"/>
          <p:cNvSpPr/>
          <p:nvPr/>
        </p:nvSpPr>
        <p:spPr>
          <a:xfrm>
            <a:off x="5290219" y="3008983"/>
            <a:ext cx="6443955" cy="0"/>
          </a:xfrm>
          <a:prstGeom prst="line">
            <a:avLst/>
          </a:prstGeom>
          <a:ln w="9525" cap="rnd">
            <a:solidFill>
              <a:srgbClr val="52671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0" name="AutoShape 20"/>
          <p:cNvSpPr/>
          <p:nvPr/>
        </p:nvSpPr>
        <p:spPr>
          <a:xfrm>
            <a:off x="5290219" y="4056002"/>
            <a:ext cx="6443955" cy="0"/>
          </a:xfrm>
          <a:prstGeom prst="line">
            <a:avLst/>
          </a:prstGeom>
          <a:ln w="9525" cap="rnd">
            <a:solidFill>
              <a:srgbClr val="52671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1" name="AutoShape 21"/>
          <p:cNvSpPr/>
          <p:nvPr/>
        </p:nvSpPr>
        <p:spPr>
          <a:xfrm>
            <a:off x="5290219" y="5103021"/>
            <a:ext cx="6443955" cy="0"/>
          </a:xfrm>
          <a:prstGeom prst="line">
            <a:avLst/>
          </a:prstGeom>
          <a:ln w="9525" cap="rnd">
            <a:solidFill>
              <a:srgbClr val="526716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2" name="Freeform 22"/>
          <p:cNvSpPr/>
          <p:nvPr/>
        </p:nvSpPr>
        <p:spPr>
          <a:xfrm>
            <a:off x="565845" y="1334963"/>
            <a:ext cx="3917505" cy="4742608"/>
          </a:xfrm>
          <a:custGeom>
            <a:avLst/>
            <a:gdLst/>
            <a:ahLst/>
            <a:cxnLst/>
            <a:rect l="l" t="t" r="r" b="b"/>
            <a:pathLst>
              <a:path w="5876258" h="7113912">
                <a:moveTo>
                  <a:pt x="0" y="0"/>
                </a:moveTo>
                <a:lnTo>
                  <a:pt x="5876258" y="0"/>
                </a:lnTo>
                <a:lnTo>
                  <a:pt x="5876258" y="7113912"/>
                </a:lnTo>
                <a:lnTo>
                  <a:pt x="0" y="7113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3"/>
          <p:cNvGrpSpPr/>
          <p:nvPr/>
        </p:nvGrpSpPr>
        <p:grpSpPr>
          <a:xfrm>
            <a:off x="5290219" y="3363334"/>
            <a:ext cx="333767" cy="333767"/>
            <a:chOff x="0" y="0"/>
            <a:chExt cx="667533" cy="667533"/>
          </a:xfrm>
        </p:grpSpPr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5290219" y="4412628"/>
            <a:ext cx="333767" cy="333767"/>
            <a:chOff x="0" y="0"/>
            <a:chExt cx="667533" cy="667533"/>
          </a:xfrm>
        </p:grpSpPr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>
            <a:off x="5290219" y="5465709"/>
            <a:ext cx="333767" cy="333767"/>
            <a:chOff x="0" y="0"/>
            <a:chExt cx="667533" cy="667533"/>
          </a:xfrm>
        </p:grpSpPr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38" name="Group 38"/>
          <p:cNvGrpSpPr/>
          <p:nvPr/>
        </p:nvGrpSpPr>
        <p:grpSpPr>
          <a:xfrm>
            <a:off x="5290219" y="2318591"/>
            <a:ext cx="333767" cy="333767"/>
            <a:chOff x="0" y="0"/>
            <a:chExt cx="667533" cy="667533"/>
          </a:xfrm>
        </p:grpSpPr>
        <p:grpSp>
          <p:nvGrpSpPr>
            <p:cNvPr id="39" name="Group 39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5290219" y="1275871"/>
            <a:ext cx="333767" cy="333767"/>
            <a:chOff x="0" y="0"/>
            <a:chExt cx="667533" cy="667533"/>
          </a:xfrm>
        </p:grpSpPr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0" y="0"/>
              <a:ext cx="667533" cy="667533"/>
              <a:chOff x="-2540" y="-2540"/>
              <a:chExt cx="6355080" cy="635508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-2540" y="-254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19856" y="119856"/>
              <a:ext cx="427822" cy="427822"/>
              <a:chOff x="0" y="0"/>
              <a:chExt cx="6350000" cy="63500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526716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sp>
        <p:nvSpPr>
          <p:cNvPr id="48" name="Freeform 48"/>
          <p:cNvSpPr/>
          <p:nvPr/>
        </p:nvSpPr>
        <p:spPr>
          <a:xfrm>
            <a:off x="685800" y="1209309"/>
            <a:ext cx="3797550" cy="5284000"/>
          </a:xfrm>
          <a:custGeom>
            <a:avLst/>
            <a:gdLst/>
            <a:ahLst/>
            <a:cxnLst/>
            <a:rect l="l" t="t" r="r" b="b"/>
            <a:pathLst>
              <a:path w="5696325" h="7926000">
                <a:moveTo>
                  <a:pt x="0" y="0"/>
                </a:moveTo>
                <a:lnTo>
                  <a:pt x="5696325" y="0"/>
                </a:lnTo>
                <a:lnTo>
                  <a:pt x="5696325" y="7926000"/>
                </a:lnTo>
                <a:lnTo>
                  <a:pt x="0" y="792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TextBox 49"/>
          <p:cNvSpPr txBox="1"/>
          <p:nvPr/>
        </p:nvSpPr>
        <p:spPr>
          <a:xfrm>
            <a:off x="651463" y="441228"/>
            <a:ext cx="383188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60"/>
              </a:lnSpc>
            </a:pPr>
            <a:r>
              <a:rPr lang="en-US" sz="4600" dirty="0">
                <a:solidFill>
                  <a:srgbClr val="526716"/>
                </a:solidFill>
                <a:latin typeface="Public Sans"/>
              </a:rPr>
              <a:t>2022 Survey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398067" y="1231790"/>
            <a:ext cx="60185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0"/>
              </a:lnSpc>
            </a:pPr>
            <a:r>
              <a:rPr lang="en-US" sz="3063">
                <a:solidFill>
                  <a:srgbClr val="526716"/>
                </a:solidFill>
                <a:latin typeface="Public Sans"/>
              </a:rPr>
              <a:t>01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416800" y="1102898"/>
            <a:ext cx="4317374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6"/>
              </a:lnSpc>
              <a:spcBef>
                <a:spcPct val="0"/>
              </a:spcBef>
            </a:pPr>
            <a:r>
              <a:rPr lang="en-US" sz="2188">
                <a:solidFill>
                  <a:srgbClr val="000000"/>
                </a:solidFill>
                <a:latin typeface="Public Sans"/>
              </a:rPr>
              <a:t>18 Questions (14 Precision Ag. and 5 Producer Characteristics)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398067" y="2278809"/>
            <a:ext cx="60185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0"/>
              </a:lnSpc>
            </a:pPr>
            <a:r>
              <a:rPr lang="en-US" sz="3063">
                <a:solidFill>
                  <a:srgbClr val="526716"/>
                </a:solidFill>
                <a:latin typeface="Public Sans"/>
              </a:rPr>
              <a:t>02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16800" y="2316540"/>
            <a:ext cx="431737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6"/>
              </a:lnSpc>
              <a:spcBef>
                <a:spcPct val="0"/>
              </a:spcBef>
            </a:pPr>
            <a:r>
              <a:rPr lang="en-US" sz="2188">
                <a:solidFill>
                  <a:srgbClr val="000000"/>
                </a:solidFill>
                <a:latin typeface="Public Sans"/>
              </a:rPr>
              <a:t>Mail Survey with Online Option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398067" y="3325828"/>
            <a:ext cx="60185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0"/>
              </a:lnSpc>
            </a:pPr>
            <a:r>
              <a:rPr lang="en-US" sz="3063">
                <a:solidFill>
                  <a:srgbClr val="526716"/>
                </a:solidFill>
                <a:latin typeface="Public Sans"/>
              </a:rPr>
              <a:t>03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416800" y="3195451"/>
            <a:ext cx="431737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6"/>
              </a:lnSpc>
            </a:pPr>
            <a:r>
              <a:rPr lang="en-US" sz="2188" dirty="0">
                <a:solidFill>
                  <a:srgbClr val="000000"/>
                </a:solidFill>
                <a:latin typeface="Public Sans"/>
              </a:rPr>
              <a:t>Half Distributed with Pens</a:t>
            </a:r>
          </a:p>
          <a:p>
            <a:pPr>
              <a:lnSpc>
                <a:spcPts val="2626"/>
              </a:lnSpc>
            </a:pPr>
            <a:r>
              <a:rPr lang="en-US" sz="2188" dirty="0">
                <a:solidFill>
                  <a:srgbClr val="000000"/>
                </a:solidFill>
                <a:latin typeface="Public Sans Italics"/>
              </a:rPr>
              <a:t>Significant (p-value ≤ 0.05)</a:t>
            </a:r>
          </a:p>
          <a:p>
            <a:pPr>
              <a:lnSpc>
                <a:spcPts val="2626"/>
              </a:lnSpc>
              <a:spcBef>
                <a:spcPct val="0"/>
              </a:spcBef>
            </a:pPr>
            <a:endParaRPr lang="en-US" sz="2188" dirty="0">
              <a:solidFill>
                <a:srgbClr val="000000"/>
              </a:solidFill>
              <a:latin typeface="Public Sans Italic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6398067" y="4372847"/>
            <a:ext cx="60185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0"/>
              </a:lnSpc>
            </a:pPr>
            <a:r>
              <a:rPr lang="en-US" sz="3063">
                <a:solidFill>
                  <a:srgbClr val="526716"/>
                </a:solidFill>
                <a:latin typeface="Public Sans"/>
              </a:rPr>
              <a:t>04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416800" y="4409845"/>
            <a:ext cx="431737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6"/>
              </a:lnSpc>
              <a:spcBef>
                <a:spcPct val="0"/>
              </a:spcBef>
            </a:pPr>
            <a:r>
              <a:rPr lang="en-US" sz="2188">
                <a:solidFill>
                  <a:srgbClr val="000000"/>
                </a:solidFill>
                <a:latin typeface="Public Sans"/>
              </a:rPr>
              <a:t>7503 Surveys Mailed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398067" y="5419866"/>
            <a:ext cx="601851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0"/>
              </a:lnSpc>
            </a:pPr>
            <a:r>
              <a:rPr lang="en-US" sz="3063">
                <a:solidFill>
                  <a:srgbClr val="526716"/>
                </a:solidFill>
                <a:latin typeface="Public Sans"/>
              </a:rPr>
              <a:t>05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416800" y="5457596"/>
            <a:ext cx="4317374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6"/>
              </a:lnSpc>
              <a:spcBef>
                <a:spcPct val="0"/>
              </a:spcBef>
            </a:pPr>
            <a:r>
              <a:rPr lang="en-US" sz="2188">
                <a:solidFill>
                  <a:srgbClr val="000000"/>
                </a:solidFill>
                <a:latin typeface="Public Sans"/>
              </a:rPr>
              <a:t>1041 Surveys Returned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What Motivates Your Participation in Agriculture?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F4596DA-CE18-A1A3-143B-84AB57080BDD}"/>
              </a:ext>
            </a:extLst>
          </p:cNvPr>
          <p:cNvSpPr txBox="1"/>
          <p:nvPr/>
        </p:nvSpPr>
        <p:spPr>
          <a:xfrm>
            <a:off x="0" y="6604084"/>
            <a:ext cx="744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Aldo Leopold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9C26C-E0B4-D6A4-4F13-67A0BEAB8ABC}"/>
              </a:ext>
            </a:extLst>
          </p:cNvPr>
          <p:cNvSpPr txBox="1"/>
          <p:nvPr/>
        </p:nvSpPr>
        <p:spPr>
          <a:xfrm>
            <a:off x="661587" y="2083791"/>
            <a:ext cx="6125134" cy="269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Feeding the World 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Family legacy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Land Stewardship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Financial Benefit</a:t>
            </a:r>
          </a:p>
        </p:txBody>
      </p:sp>
      <p:pic>
        <p:nvPicPr>
          <p:cNvPr id="6" name="Picture 5" descr="A person wearing a hat and binoculars&#10;&#10;Description automatically generated">
            <a:extLst>
              <a:ext uri="{FF2B5EF4-FFF2-40B4-BE49-F238E27FC236}">
                <a16:creationId xmlns:a16="http://schemas.microsoft.com/office/drawing/2014/main" id="{064409CB-6D43-2874-216C-F55740F60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88" y="1976717"/>
            <a:ext cx="5892611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-66255"/>
            <a:ext cx="12192000" cy="217009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Are Your Preferred Methods for Receiving Information About Precision Technologies and Conservation Programs/Incentives?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a different method&#10;&#10;Description automatically generated">
            <a:extLst>
              <a:ext uri="{FF2B5EF4-FFF2-40B4-BE49-F238E27FC236}">
                <a16:creationId xmlns:a16="http://schemas.microsoft.com/office/drawing/2014/main" id="{59F34355-B790-780C-8601-86B166B6A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53" y="2103834"/>
            <a:ext cx="5150574" cy="4601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773762-9110-37F6-2EC9-641B600F57B1}"/>
              </a:ext>
            </a:extLst>
          </p:cNvPr>
          <p:cNvSpPr txBox="1">
            <a:spLocks/>
          </p:cNvSpPr>
          <p:nvPr/>
        </p:nvSpPr>
        <p:spPr>
          <a:xfrm>
            <a:off x="7072746" y="1842654"/>
            <a:ext cx="4689763" cy="391887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In-Person Meetings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Live Demos</a:t>
            </a:r>
          </a:p>
        </p:txBody>
      </p:sp>
    </p:spTree>
    <p:extLst>
      <p:ext uri="{BB962C8B-B14F-4D97-AF65-F5344CB8AC3E}">
        <p14:creationId xmlns:p14="http://schemas.microsoft.com/office/powerpoint/2010/main" val="2021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-66255"/>
            <a:ext cx="12192000" cy="132838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Information Dissemination by Age?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536D1AF7-F009-57C0-A43E-326D6A3AF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60" y="1056279"/>
            <a:ext cx="7344813" cy="56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D4B9FC0-83B9-3ADA-F3D2-3CC5696196F3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Do Farmers and Farmland Owners Get Their Information About Precision Technologies and Conservation?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offee's free, so is the banter at retired dairymen's hangout |  HeraldNet.com">
            <a:extLst>
              <a:ext uri="{FF2B5EF4-FFF2-40B4-BE49-F238E27FC236}">
                <a16:creationId xmlns:a16="http://schemas.microsoft.com/office/drawing/2014/main" id="{C02AAF7E-31FE-4982-3077-6A8A698D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63" y="2055544"/>
            <a:ext cx="6042291" cy="396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C099E33-C853-4A93-C2B2-767742B51D9A}"/>
              </a:ext>
            </a:extLst>
          </p:cNvPr>
          <p:cNvSpPr txBox="1"/>
          <p:nvPr/>
        </p:nvSpPr>
        <p:spPr>
          <a:xfrm>
            <a:off x="-1" y="6604084"/>
            <a:ext cx="744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Don Bates/The Herald</a:t>
            </a:r>
          </a:p>
        </p:txBody>
      </p:sp>
    </p:spTree>
    <p:extLst>
      <p:ext uri="{BB962C8B-B14F-4D97-AF65-F5344CB8AC3E}">
        <p14:creationId xmlns:p14="http://schemas.microsoft.com/office/powerpoint/2010/main" val="175613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5429" y="0"/>
            <a:ext cx="112915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endParaRPr lang="en-US" sz="5000" b="1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42157" y="5657068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067F0-8328-E82C-0766-B3F7EAC261F6}"/>
              </a:ext>
            </a:extLst>
          </p:cNvPr>
          <p:cNvSpPr txBox="1"/>
          <p:nvPr/>
        </p:nvSpPr>
        <p:spPr>
          <a:xfrm>
            <a:off x="1233997" y="1748901"/>
            <a:ext cx="11157750" cy="4812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 b="1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Who do you receive most of your information about precision technologies and conservation programs and incentives? </a:t>
            </a:r>
            <a:r>
              <a:rPr lang="en-US" i="1" dirty="0">
                <a:solidFill>
                  <a:srgbClr val="595959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(Please rank up to 11 sources, with 1 being your </a:t>
            </a:r>
            <a:r>
              <a:rPr lang="en-US" i="1" u="sng" dirty="0">
                <a:solidFill>
                  <a:srgbClr val="595959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most</a:t>
            </a:r>
            <a:r>
              <a:rPr lang="en-US" i="1" dirty="0">
                <a:solidFill>
                  <a:srgbClr val="595959"/>
                </a:solidFill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used source) 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   Friends, family, or peers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___2   Farmer’s organization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Co-op, Nebraska Farm Bureau)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___3   Farm oriented news network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Agriculture.com, Backyard farmer)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___4   University extension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UNL Extension)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   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Non-government organization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Pheasants Forever, NWTF)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___6   Seed dealer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___7   Other 3</a:t>
            </a:r>
            <a:r>
              <a:rPr lang="en-US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Party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Agronomist)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___8   Farm implemented manufacturers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Natural Resources Districts (NRD)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___10 Other State organization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Neb. Department of Agriculture)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___11 Farm Service Agency (FSA)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___12 Natural Resource Conservation Service (NRCS)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___13 Other Federal organization </a:t>
            </a:r>
            <a:r>
              <a:rPr lang="en-US" i="1" dirty="0">
                <a:solidFill>
                  <a:srgbClr val="59595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(Ex: U.S. Department of Agriculture)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indent="28321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___14 I have never received information about precision agriculture.</a:t>
            </a:r>
            <a:endParaRPr lang="en-US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82DC8E-744A-DD5E-CE4C-A720433FC4EF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Do Farmers and Farmland Owners Get Their Information About Precision Technologies and Conservation?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00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02823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6031" y="152480"/>
            <a:ext cx="10515600" cy="873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/>
            <a:r>
              <a:rPr lang="en-US" sz="5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Check Out the </a:t>
            </a:r>
            <a:r>
              <a:rPr lang="en-US" sz="5000" b="1" i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WildAg</a:t>
            </a:r>
            <a:r>
              <a:rPr lang="en-US" sz="5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Podcast!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8D978-E136-811B-F642-AE76CB7BA2BE}"/>
              </a:ext>
            </a:extLst>
          </p:cNvPr>
          <p:cNvSpPr txBox="1"/>
          <p:nvPr/>
        </p:nvSpPr>
        <p:spPr>
          <a:xfrm>
            <a:off x="0" y="581183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Episode Themes: Soil – Water – Wildlife</a:t>
            </a:r>
          </a:p>
        </p:txBody>
      </p:sp>
      <p:pic>
        <p:nvPicPr>
          <p:cNvPr id="2050" name="Picture 2" descr="Hosts Nathan Pflueger and Dr. Andrew Little">
            <a:extLst>
              <a:ext uri="{FF2B5EF4-FFF2-40B4-BE49-F238E27FC236}">
                <a16:creationId xmlns:a16="http://schemas.microsoft.com/office/drawing/2014/main" id="{5E45007C-D2AA-7CB6-BCCD-0039113F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02" y="1477331"/>
            <a:ext cx="3886255" cy="37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in a red hat talking to another person in a microphone&#10;&#10;Description automatically generated">
            <a:extLst>
              <a:ext uri="{FF2B5EF4-FFF2-40B4-BE49-F238E27FC236}">
                <a16:creationId xmlns:a16="http://schemas.microsoft.com/office/drawing/2014/main" id="{DFBA5D2A-53C7-6015-C8F5-D6FE515F9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12" y="1727014"/>
            <a:ext cx="5722743" cy="32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22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19AF22A-BA90-F6A6-D9AB-7C76296B648C}"/>
              </a:ext>
            </a:extLst>
          </p:cNvPr>
          <p:cNvSpPr txBox="1">
            <a:spLocks/>
          </p:cNvSpPr>
          <p:nvPr/>
        </p:nvSpPr>
        <p:spPr>
          <a:xfrm>
            <a:off x="597808" y="2023544"/>
            <a:ext cx="6935273" cy="313608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marL="228600" indent="-228600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Friends, Family, and Peers</a:t>
            </a:r>
          </a:p>
          <a:p>
            <a:pPr marL="228600" indent="-228600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Farm Organizations (e.g., implement manufacturers, coops, seed dealers, etc.)</a:t>
            </a:r>
          </a:p>
          <a:p>
            <a:pPr marL="228600" indent="-228600">
              <a:lnSpc>
                <a:spcPct val="10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Extension</a:t>
            </a:r>
          </a:p>
        </p:txBody>
      </p:sp>
      <p:pic>
        <p:nvPicPr>
          <p:cNvPr id="8194" name="Picture 2" descr="Coffee's free, so is the banter at retired dairymen's hangout |  HeraldNet.com">
            <a:extLst>
              <a:ext uri="{FF2B5EF4-FFF2-40B4-BE49-F238E27FC236}">
                <a16:creationId xmlns:a16="http://schemas.microsoft.com/office/drawing/2014/main" id="{68E686B7-A587-B651-3337-28C47E5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88" y="2435929"/>
            <a:ext cx="4147343" cy="27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F4596DA-CE18-A1A3-143B-84AB57080BDD}"/>
              </a:ext>
            </a:extLst>
          </p:cNvPr>
          <p:cNvSpPr txBox="1"/>
          <p:nvPr/>
        </p:nvSpPr>
        <p:spPr>
          <a:xfrm>
            <a:off x="0" y="6604084"/>
            <a:ext cx="744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Don Bates/The Herald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27BF2-5054-8BFE-016E-7C7FC21DAC6A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Do Farmers and Farmland Owners Get Their Information About Precision Technologies and Conservation?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3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Much Does Each of the Following Limit Your Ability to Adopt New Precision Technologies?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a question&#10;&#10;Description automatically generated with medium confidence">
            <a:extLst>
              <a:ext uri="{FF2B5EF4-FFF2-40B4-BE49-F238E27FC236}">
                <a16:creationId xmlns:a16="http://schemas.microsoft.com/office/drawing/2014/main" id="{D2763BA1-6807-DE8B-C499-71611810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7" y="1691540"/>
            <a:ext cx="6688676" cy="5110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99188A-E55B-A49A-DCD6-9B73D31A7705}"/>
              </a:ext>
            </a:extLst>
          </p:cNvPr>
          <p:cNvSpPr/>
          <p:nvPr/>
        </p:nvSpPr>
        <p:spPr>
          <a:xfrm rot="2555479">
            <a:off x="3598650" y="3474176"/>
            <a:ext cx="429491" cy="1127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9219C5-3E66-78F1-B0D9-454EF3BB5E42}"/>
              </a:ext>
            </a:extLst>
          </p:cNvPr>
          <p:cNvSpPr/>
          <p:nvPr/>
        </p:nvSpPr>
        <p:spPr>
          <a:xfrm rot="2555479">
            <a:off x="4492268" y="3493232"/>
            <a:ext cx="429491" cy="1127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Much Does Each of the Following Limit Your Ability to Adopt New Precision Technologies?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a question&#10;&#10;Description automatically generated with medium confidence">
            <a:extLst>
              <a:ext uri="{FF2B5EF4-FFF2-40B4-BE49-F238E27FC236}">
                <a16:creationId xmlns:a16="http://schemas.microsoft.com/office/drawing/2014/main" id="{D2763BA1-6807-DE8B-C499-716118109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17" y="2043953"/>
            <a:ext cx="5486320" cy="419206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DFFAF7E-E285-8F65-B475-515417603219}"/>
              </a:ext>
            </a:extLst>
          </p:cNvPr>
          <p:cNvSpPr txBox="1">
            <a:spLocks/>
          </p:cNvSpPr>
          <p:nvPr/>
        </p:nvSpPr>
        <p:spPr>
          <a:xfrm>
            <a:off x="730623" y="3171733"/>
            <a:ext cx="5486320" cy="3686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/>
              <a:t>76% </a:t>
            </a:r>
            <a:r>
              <a:rPr lang="en-US" dirty="0"/>
              <a:t>said ‘</a:t>
            </a:r>
            <a:r>
              <a:rPr lang="en-US" b="1" i="1" dirty="0"/>
              <a:t>upfront cost</a:t>
            </a:r>
            <a:r>
              <a:rPr lang="en-US" dirty="0"/>
              <a:t>’ was somewhat to extremely limiting</a:t>
            </a:r>
          </a:p>
        </p:txBody>
      </p:sp>
    </p:spTree>
    <p:extLst>
      <p:ext uri="{BB962C8B-B14F-4D97-AF65-F5344CB8AC3E}">
        <p14:creationId xmlns:p14="http://schemas.microsoft.com/office/powerpoint/2010/main" val="1156642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BA77E-62DB-A504-43FF-5613F3D8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68FE27F6-A0FD-FC5C-8EB5-0EAF7AA108B2}"/>
              </a:ext>
            </a:extLst>
          </p:cNvPr>
          <p:cNvSpPr txBox="1">
            <a:spLocks/>
          </p:cNvSpPr>
          <p:nvPr/>
        </p:nvSpPr>
        <p:spPr>
          <a:xfrm>
            <a:off x="56755" y="78758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Interested Are You in Following Ways to Diversify Your Low-Yielding Acres?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hart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01A6CFF6-388D-0D41-1536-40585414C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80" y="1412753"/>
            <a:ext cx="7638950" cy="54381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9619D0-CB53-9293-950B-013293ACBFC7}"/>
              </a:ext>
            </a:extLst>
          </p:cNvPr>
          <p:cNvSpPr/>
          <p:nvPr/>
        </p:nvSpPr>
        <p:spPr>
          <a:xfrm rot="2636804">
            <a:off x="3734382" y="3007689"/>
            <a:ext cx="429491" cy="1127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E0BEE-C0C9-76A9-5E18-683B89DAC042}"/>
              </a:ext>
            </a:extLst>
          </p:cNvPr>
          <p:cNvSpPr/>
          <p:nvPr/>
        </p:nvSpPr>
        <p:spPr>
          <a:xfrm rot="2636804">
            <a:off x="6569474" y="2784718"/>
            <a:ext cx="429491" cy="3300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D32F6-6B67-1E71-B627-50ACEA64D567}"/>
              </a:ext>
            </a:extLst>
          </p:cNvPr>
          <p:cNvSpPr/>
          <p:nvPr/>
        </p:nvSpPr>
        <p:spPr>
          <a:xfrm rot="2636804">
            <a:off x="4003623" y="3049839"/>
            <a:ext cx="429491" cy="17237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7C7C1-D55D-2AC4-9917-FC12D8BB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39F97CE-96BD-8E6C-D794-A045A7B58DBC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Winter (2023) Results Also Illustrate The Need for Farmer-Led Initiatives Like Conservation Cooperatives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C2FF3-C328-17FE-0A87-66B8640F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3" b="2181"/>
          <a:stretch/>
        </p:blipFill>
        <p:spPr>
          <a:xfrm>
            <a:off x="6346059" y="1930247"/>
            <a:ext cx="5479402" cy="4684966"/>
          </a:xfrm>
          <a:prstGeom prst="rect">
            <a:avLst/>
          </a:prstGeom>
          <a:effectLst/>
        </p:spPr>
      </p:pic>
      <p:pic>
        <p:nvPicPr>
          <p:cNvPr id="9218" name="Picture 2" descr="Practical Farmers of Iowa · Ceres Trust">
            <a:extLst>
              <a:ext uri="{FF2B5EF4-FFF2-40B4-BE49-F238E27FC236}">
                <a16:creationId xmlns:a16="http://schemas.microsoft.com/office/drawing/2014/main" id="{905C9ED4-AC97-FA44-F24A-52CC8C6A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9" y="224921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5905D-A25F-E314-9E15-5B042DCC3510}"/>
              </a:ext>
            </a:extLst>
          </p:cNvPr>
          <p:cNvSpPr txBox="1"/>
          <p:nvPr/>
        </p:nvSpPr>
        <p:spPr>
          <a:xfrm>
            <a:off x="-1" y="6604084"/>
            <a:ext cx="744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Credit: Practical Farmers of Iowa</a:t>
            </a:r>
          </a:p>
        </p:txBody>
      </p:sp>
    </p:spTree>
    <p:extLst>
      <p:ext uri="{BB962C8B-B14F-4D97-AF65-F5344CB8AC3E}">
        <p14:creationId xmlns:p14="http://schemas.microsoft.com/office/powerpoint/2010/main" val="3803153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7970-3858-53EC-E93A-D59E9431D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D29F10-5D00-500C-EA45-F9926159E6C2}"/>
              </a:ext>
            </a:extLst>
          </p:cNvPr>
          <p:cNvSpPr/>
          <p:nvPr/>
        </p:nvSpPr>
        <p:spPr>
          <a:xfrm>
            <a:off x="9264595" y="5228480"/>
            <a:ext cx="1306002" cy="638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DA452-0826-89A2-259D-D05D2629AE3E}"/>
              </a:ext>
            </a:extLst>
          </p:cNvPr>
          <p:cNvSpPr txBox="1">
            <a:spLocks/>
          </p:cNvSpPr>
          <p:nvPr/>
        </p:nvSpPr>
        <p:spPr>
          <a:xfrm>
            <a:off x="872836" y="253899"/>
            <a:ext cx="10474036" cy="120491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What are Conservation Cooperatives </a:t>
            </a:r>
          </a:p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(or Farmer Clusters)?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E3529-27B8-6842-2053-7597DD900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1" t="7450" r="69069" b="27911"/>
          <a:stretch/>
        </p:blipFill>
        <p:spPr>
          <a:xfrm>
            <a:off x="872836" y="1724891"/>
            <a:ext cx="3626307" cy="494147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3076" name="Picture 4" descr="Practical Farmers of Iowa - Illinois Sustainable Ag Partnership">
            <a:extLst>
              <a:ext uri="{FF2B5EF4-FFF2-40B4-BE49-F238E27FC236}">
                <a16:creationId xmlns:a16="http://schemas.microsoft.com/office/drawing/2014/main" id="{654BE38A-DE0D-ED48-E84A-14979F86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54" y="4490465"/>
            <a:ext cx="2816082" cy="217590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BAF05-9CE2-A58F-C145-86C49BCCC7CC}"/>
              </a:ext>
            </a:extLst>
          </p:cNvPr>
          <p:cNvSpPr txBox="1"/>
          <p:nvPr/>
        </p:nvSpPr>
        <p:spPr>
          <a:xfrm>
            <a:off x="4724400" y="1517973"/>
            <a:ext cx="73983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conservation cooperative (or farmer cluster) is a group </a:t>
            </a:r>
            <a:r>
              <a:rPr lang="en-US" sz="2400" b="0" i="0" u="none" strike="noStrike" baseline="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farmers, living in the same area that </a:t>
            </a:r>
            <a:r>
              <a:rPr lang="en-US" sz="2400" b="1" i="1" u="none" strike="noStrike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their knowledge, support, and help motivate each other to improve biodiversity and the ecological health of their farms</a:t>
            </a:r>
            <a:r>
              <a:rPr lang="en-US" sz="2400" b="0" i="0" u="none" strike="noStrike" baseline="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en-US" sz="2400" b="0" i="0" u="none" strike="noStrike" baseline="0" dirty="0">
                <a:solidFill>
                  <a:srgbClr val="22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Game and Wildlife Conservation Trust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Game and Wildlife Conservation Trust - Insect Week">
            <a:extLst>
              <a:ext uri="{FF2B5EF4-FFF2-40B4-BE49-F238E27FC236}">
                <a16:creationId xmlns:a16="http://schemas.microsoft.com/office/drawing/2014/main" id="{8819BEA0-4473-E5B3-B015-F20F266F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847" y="5228480"/>
            <a:ext cx="2224840" cy="14378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70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42D56-D32A-FFC1-ED8C-54A50F35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30602FFC-9B40-B99C-9A9F-E5A88C442875}"/>
              </a:ext>
            </a:extLst>
          </p:cNvPr>
          <p:cNvSpPr txBox="1">
            <a:spLocks/>
          </p:cNvSpPr>
          <p:nvPr/>
        </p:nvSpPr>
        <p:spPr>
          <a:xfrm>
            <a:off x="56755" y="428802"/>
            <a:ext cx="12192000" cy="120070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It’s Also Complicated! </a:t>
            </a:r>
          </a:p>
        </p:txBody>
      </p:sp>
      <p:pic>
        <p:nvPicPr>
          <p:cNvPr id="10242" name="Picture 2" descr="No Silver Bullet - Fail Proof Systems - The Joomla Community Magazine">
            <a:extLst>
              <a:ext uri="{FF2B5EF4-FFF2-40B4-BE49-F238E27FC236}">
                <a16:creationId xmlns:a16="http://schemas.microsoft.com/office/drawing/2014/main" id="{D630374C-87CB-1E6F-F5D5-274E3EAD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1774977"/>
            <a:ext cx="6151418" cy="40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rketing: Where's the Easy Button? | Jewel Images | Photography &amp;  Education By Julia Kelleher">
            <a:extLst>
              <a:ext uri="{FF2B5EF4-FFF2-40B4-BE49-F238E27FC236}">
                <a16:creationId xmlns:a16="http://schemas.microsoft.com/office/drawing/2014/main" id="{A10ED754-0AAF-943C-88A6-657ACD3EB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6" y="1878806"/>
            <a:ext cx="3808815" cy="38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21691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USDA, Nebraska PF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8C657D2-E588-4B05-83EA-4ABC3EBB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7"/>
            <a:ext cx="12192001" cy="68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604084"/>
            <a:ext cx="23423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credit: Omar de Kok-Mercado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662548"/>
            <a:ext cx="12192000" cy="139215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So Where Do We Go From Here…</a:t>
            </a:r>
          </a:p>
        </p:txBody>
      </p:sp>
    </p:spTree>
    <p:extLst>
      <p:ext uri="{BB962C8B-B14F-4D97-AF65-F5344CB8AC3E}">
        <p14:creationId xmlns:p14="http://schemas.microsoft.com/office/powerpoint/2010/main" val="2301676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274" y="6611779"/>
            <a:ext cx="21691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USDA, Nebraska PF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605308"/>
            <a:ext cx="12192000" cy="119773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 Key Focal Areas to Improve Adoption of Conservation in Ag Landscapes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30196-B669-159A-B379-788508EF55B9}"/>
              </a:ext>
            </a:extLst>
          </p:cNvPr>
          <p:cNvSpPr txBox="1"/>
          <p:nvPr/>
        </p:nvSpPr>
        <p:spPr>
          <a:xfrm>
            <a:off x="251138" y="2182968"/>
            <a:ext cx="118421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dirty="0"/>
              <a:t>Connecting Conservation Professionals and Improving Education on Production Agriculture Systems for All Ages</a:t>
            </a:r>
          </a:p>
          <a:p>
            <a:pPr marL="514350" indent="-514350">
              <a:buAutoNum type="arabicParenR"/>
            </a:pPr>
            <a:endParaRPr lang="en-US" sz="2400" dirty="0"/>
          </a:p>
          <a:p>
            <a:pPr marL="514350" indent="-514350">
              <a:buAutoNum type="arabicParenR"/>
            </a:pPr>
            <a:r>
              <a:rPr lang="en-US" sz="2800" dirty="0"/>
              <a:t>Creating Collaborative Networks for Landowners, Conservation Professionals, Ag Industry, etc. to Engage and Solve Complex Challenges</a:t>
            </a:r>
          </a:p>
        </p:txBody>
      </p:sp>
      <p:pic>
        <p:nvPicPr>
          <p:cNvPr id="1028" name="Picture 4" descr="Collaboration Is a Key Skill. So Why Aren't We Teaching It?">
            <a:extLst>
              <a:ext uri="{FF2B5EF4-FFF2-40B4-BE49-F238E27FC236}">
                <a16:creationId xmlns:a16="http://schemas.microsoft.com/office/drawing/2014/main" id="{40E230FA-0D7E-159E-27D1-E838F0A3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4617797"/>
            <a:ext cx="3032974" cy="20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9D41C1-B4EB-A799-EE98-1A58F735BA0A}"/>
              </a:ext>
            </a:extLst>
          </p:cNvPr>
          <p:cNvSpPr txBox="1"/>
          <p:nvPr/>
        </p:nvSpPr>
        <p:spPr>
          <a:xfrm>
            <a:off x="0" y="6607931"/>
            <a:ext cx="1329210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050"/>
            </a:lvl1pPr>
          </a:lstStyle>
          <a:p>
            <a:r>
              <a:rPr lang="en-US" dirty="0"/>
              <a:t>Credit: Deb </a:t>
            </a:r>
            <a:r>
              <a:rPr lang="en-US" dirty="0" err="1"/>
              <a:t>Mashek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3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57" y="115910"/>
            <a:ext cx="11741285" cy="1896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4200" b="1" kern="1200" dirty="0">
                <a:solidFill>
                  <a:schemeClr val="tx1"/>
                </a:solidFill>
                <a:ea typeface="+mj-ea"/>
                <a:cs typeface="+mj-cs"/>
              </a:rPr>
              <a:t>Create </a:t>
            </a:r>
            <a:r>
              <a:rPr lang="en-US" sz="4200" b="1" i="1" kern="1200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Synergy</a:t>
            </a:r>
            <a:r>
              <a:rPr lang="en-US" sz="4200" b="1" kern="1200" dirty="0">
                <a:solidFill>
                  <a:schemeClr val="tx1"/>
                </a:solidFill>
                <a:ea typeface="+mj-ea"/>
                <a:cs typeface="+mj-cs"/>
              </a:rPr>
              <a:t> By Partnering Together as a Conservation Community!</a:t>
            </a:r>
          </a:p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(August 2023)</a:t>
            </a:r>
          </a:p>
        </p:txBody>
      </p:sp>
      <p:pic>
        <p:nvPicPr>
          <p:cNvPr id="3" name="Picture 2" descr="A collage of photos of plants and water&#10;&#10;Description automatically generated">
            <a:extLst>
              <a:ext uri="{FF2B5EF4-FFF2-40B4-BE49-F238E27FC236}">
                <a16:creationId xmlns:a16="http://schemas.microsoft.com/office/drawing/2014/main" id="{E44A9CA0-79C9-3B2C-13BB-F6254D73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10" y="3179228"/>
            <a:ext cx="6143959" cy="32153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29F5A14-F3F1-CB4B-4F46-8011E68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5" y="2285609"/>
            <a:ext cx="2558449" cy="255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63D8149-F648-06F8-C8A2-EB38E1E7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21" y="2285609"/>
            <a:ext cx="2613911" cy="34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7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0" y="1543049"/>
            <a:ext cx="12192000" cy="188595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600" b="1" dirty="0">
                <a:latin typeface="Arial" panose="020B0604020202020204" pitchFamily="34" charset="0"/>
                <a:cs typeface="Arial" panose="020B0604020202020204" pitchFamily="34" charset="0"/>
              </a:rPr>
              <a:t>A Changing Midwestern USA Landscape: </a:t>
            </a:r>
            <a:b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Natural Resource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in the 21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Century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Credit: Lynn Betts, USDA</a:t>
            </a:r>
          </a:p>
        </p:txBody>
      </p:sp>
    </p:spTree>
    <p:extLst>
      <p:ext uri="{BB962C8B-B14F-4D97-AF65-F5344CB8AC3E}">
        <p14:creationId xmlns:p14="http://schemas.microsoft.com/office/powerpoint/2010/main" val="2719512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02823" y="5646972"/>
            <a:ext cx="1755227" cy="1037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953275" cy="2221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Natural Resources Conservation Connecting Points Workshop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(April 2024)</a:t>
            </a:r>
          </a:p>
        </p:txBody>
      </p:sp>
      <p:pic>
        <p:nvPicPr>
          <p:cNvPr id="4" name="Picture 3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30A5D6FD-7B52-F9ED-FD9F-AEC66FDD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06" y="2579809"/>
            <a:ext cx="5263757" cy="3947818"/>
          </a:xfrm>
          <a:prstGeom prst="rect">
            <a:avLst/>
          </a:prstGeom>
        </p:spPr>
      </p:pic>
      <p:pic>
        <p:nvPicPr>
          <p:cNvPr id="5" name="Picture 4" descr="A poster of a field&#10;&#10;Description automatically generated">
            <a:extLst>
              <a:ext uri="{FF2B5EF4-FFF2-40B4-BE49-F238E27FC236}">
                <a16:creationId xmlns:a16="http://schemas.microsoft.com/office/drawing/2014/main" id="{B824637D-E4F7-3835-1FE0-4B097E422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60" y="2359453"/>
            <a:ext cx="2925687" cy="43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7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84" y="292576"/>
            <a:ext cx="121153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Training Opportunities for Conservation Professionals on Production Ag Systems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840BF-4534-179E-C85F-EE18787E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-1" b="-1"/>
          <a:stretch/>
        </p:blipFill>
        <p:spPr bwMode="auto">
          <a:xfrm>
            <a:off x="173658" y="2141580"/>
            <a:ext cx="4808631" cy="45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AB2C260-10B2-017D-6CB7-AA0FF625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612" y="4199293"/>
            <a:ext cx="3532388" cy="265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6E8A9C5-76C4-3755-AED8-F4BBE0FD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56" y="2141580"/>
            <a:ext cx="3532388" cy="264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36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Kristie Sullivan: Putting the Pieces Together — Diet Doctor">
            <a:extLst>
              <a:ext uri="{FF2B5EF4-FFF2-40B4-BE49-F238E27FC236}">
                <a16:creationId xmlns:a16="http://schemas.microsoft.com/office/drawing/2014/main" id="{7696C247-0887-CAD2-2C0F-BA185AF7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80"/>
            <a:ext cx="12234095" cy="68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1A1A50E-F3DF-22E6-B3C2-CCE7A237A71C}"/>
              </a:ext>
            </a:extLst>
          </p:cNvPr>
          <p:cNvSpPr/>
          <p:nvPr/>
        </p:nvSpPr>
        <p:spPr>
          <a:xfrm>
            <a:off x="0" y="-23681"/>
            <a:ext cx="12234095" cy="68816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684" y="253423"/>
            <a:ext cx="12115316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Collaborative Network </a:t>
            </a:r>
          </a:p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(Ag Producers, Ag Industry, </a:t>
            </a:r>
          </a:p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Conservation Professionals, UNL, etc.)</a:t>
            </a:r>
            <a:endParaRPr lang="en-US" sz="2000" b="1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2753AE-5E4A-CEEA-2ECA-9A98BA501754}"/>
              </a:ext>
            </a:extLst>
          </p:cNvPr>
          <p:cNvCxnSpPr>
            <a:cxnSpLocks/>
          </p:cNvCxnSpPr>
          <p:nvPr/>
        </p:nvCxnSpPr>
        <p:spPr>
          <a:xfrm flipV="1">
            <a:off x="7852078" y="3527723"/>
            <a:ext cx="0" cy="112437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Priority wheel">
            <a:extLst>
              <a:ext uri="{FF2B5EF4-FFF2-40B4-BE49-F238E27FC236}">
                <a16:creationId xmlns:a16="http://schemas.microsoft.com/office/drawing/2014/main" id="{318E618A-45BB-7162-672D-7DE8B7E5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46" y="4306051"/>
            <a:ext cx="2127465" cy="202816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55A97D-E43D-8129-E7B3-BB2D5C3D4F40}"/>
              </a:ext>
            </a:extLst>
          </p:cNvPr>
          <p:cNvCxnSpPr>
            <a:cxnSpLocks/>
          </p:cNvCxnSpPr>
          <p:nvPr/>
        </p:nvCxnSpPr>
        <p:spPr>
          <a:xfrm flipV="1">
            <a:off x="3980070" y="3527724"/>
            <a:ext cx="0" cy="112437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94867452-4E98-BC13-BEBD-62DAC3A1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6339" y="2315111"/>
            <a:ext cx="2127465" cy="15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3BB056-2E7C-E6FB-EF80-599E5AA3317E}"/>
              </a:ext>
            </a:extLst>
          </p:cNvPr>
          <p:cNvSpPr txBox="1"/>
          <p:nvPr/>
        </p:nvSpPr>
        <p:spPr>
          <a:xfrm>
            <a:off x="2916339" y="2243815"/>
            <a:ext cx="2127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Ag Producers</a:t>
            </a:r>
          </a:p>
        </p:txBody>
      </p:sp>
      <p:pic>
        <p:nvPicPr>
          <p:cNvPr id="17" name="Picture 1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3896C47-E245-B1A6-7339-6F7637B19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38" y="4738613"/>
            <a:ext cx="2127465" cy="1595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89D6FA-7B65-12CA-6FA3-4A3EAA64A2A2}"/>
              </a:ext>
            </a:extLst>
          </p:cNvPr>
          <p:cNvSpPr txBox="1"/>
          <p:nvPr/>
        </p:nvSpPr>
        <p:spPr>
          <a:xfrm>
            <a:off x="2916339" y="4306051"/>
            <a:ext cx="2127465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Conservation Professionals</a:t>
            </a:r>
          </a:p>
        </p:txBody>
      </p:sp>
      <p:pic>
        <p:nvPicPr>
          <p:cNvPr id="1026" name="Picture 2" descr="10 Fertilizer Spreaders for 2019 - CropLife">
            <a:extLst>
              <a:ext uri="{FF2B5EF4-FFF2-40B4-BE49-F238E27FC236}">
                <a16:creationId xmlns:a16="http://schemas.microsoft.com/office/drawing/2014/main" id="{7A54CA0F-C728-F63E-D13D-2F17521BE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/>
        </p:blipFill>
        <p:spPr bwMode="auto">
          <a:xfrm>
            <a:off x="6788346" y="2665547"/>
            <a:ext cx="2127465" cy="12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9ABFC-BD90-F53A-1FAB-E02F8F8468EF}"/>
              </a:ext>
            </a:extLst>
          </p:cNvPr>
          <p:cNvSpPr txBox="1"/>
          <p:nvPr/>
        </p:nvSpPr>
        <p:spPr>
          <a:xfrm>
            <a:off x="6788347" y="2240724"/>
            <a:ext cx="2127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Ag Industry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F9CB2D-C14D-015F-16CB-8DD5FAFC2D6D}"/>
              </a:ext>
            </a:extLst>
          </p:cNvPr>
          <p:cNvCxnSpPr>
            <a:cxnSpLocks/>
          </p:cNvCxnSpPr>
          <p:nvPr/>
        </p:nvCxnSpPr>
        <p:spPr>
          <a:xfrm>
            <a:off x="5043803" y="3133230"/>
            <a:ext cx="174454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985CE2-8F41-C988-1C79-8BA956D6CBD9}"/>
              </a:ext>
            </a:extLst>
          </p:cNvPr>
          <p:cNvCxnSpPr>
            <a:cxnSpLocks/>
          </p:cNvCxnSpPr>
          <p:nvPr/>
        </p:nvCxnSpPr>
        <p:spPr>
          <a:xfrm>
            <a:off x="5043803" y="5536412"/>
            <a:ext cx="1744543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05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515955"/>
            <a:ext cx="12192000" cy="668220"/>
          </a:xfrm>
        </p:spPr>
        <p:txBody>
          <a:bodyPr>
            <a:noAutofit/>
          </a:bodyPr>
          <a:lstStyle/>
          <a:p>
            <a:pPr lvl="2" algn="ctr">
              <a:lnSpc>
                <a:spcPct val="110000"/>
              </a:lnSpc>
              <a:spcAft>
                <a:spcPts val="1200"/>
              </a:spcAft>
            </a:pPr>
            <a:r>
              <a:rPr lang="en-US" sz="4000" b="1" i="1" kern="1200" dirty="0">
                <a:solidFill>
                  <a:srgbClr val="FF0000"/>
                </a:solidFill>
              </a:rPr>
              <a:t>Be Creative</a:t>
            </a:r>
            <a:r>
              <a:rPr lang="en-US" sz="4000" b="1" i="1" kern="1200" dirty="0">
                <a:solidFill>
                  <a:schemeClr val="tx1"/>
                </a:solidFill>
              </a:rPr>
              <a:t>…Designing </a:t>
            </a:r>
            <a:r>
              <a:rPr lang="en-US" sz="4000" b="1" i="1" kern="1200" dirty="0">
                <a:solidFill>
                  <a:srgbClr val="00B050"/>
                </a:solidFill>
              </a:rPr>
              <a:t>Stackable Enterprises!</a:t>
            </a:r>
            <a:endParaRPr lang="en-US" sz="4000" b="1" i="1" kern="120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6604084"/>
            <a:ext cx="7946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Credits: </a:t>
            </a:r>
            <a:r>
              <a:rPr lang="en-US" sz="1050" dirty="0" err="1"/>
              <a:t>Nati</a:t>
            </a:r>
            <a:r>
              <a:rPr lang="en-US" sz="1050" dirty="0"/>
              <a:t> </a:t>
            </a:r>
            <a:r>
              <a:rPr lang="en-US" sz="1050" dirty="0" err="1"/>
              <a:t>Hamik</a:t>
            </a:r>
            <a:r>
              <a:rPr lang="en-US" sz="1050" dirty="0"/>
              <a:t>, Nebraska Pheasants Forever, Joel </a:t>
            </a:r>
            <a:r>
              <a:rPr lang="en-US" sz="1050" dirty="0" err="1"/>
              <a:t>Sartore</a:t>
            </a:r>
            <a:r>
              <a:rPr lang="en-US" sz="1050" dirty="0"/>
              <a:t>, Sue Loudon, and UNL</a:t>
            </a:r>
          </a:p>
        </p:txBody>
      </p:sp>
      <p:pic>
        <p:nvPicPr>
          <p:cNvPr id="2050" name="Picture 2" descr="Report: Nebraska farmers could lose close to $1B this year from tariffs |  Agriculture | journalstar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5"/>
          <a:stretch/>
        </p:blipFill>
        <p:spPr bwMode="auto">
          <a:xfrm>
            <a:off x="2905269" y="3880491"/>
            <a:ext cx="5311174" cy="25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0"/>
          <a:stretch/>
        </p:blipFill>
        <p:spPr>
          <a:xfrm>
            <a:off x="2011044" y="1833572"/>
            <a:ext cx="2252209" cy="2044275"/>
          </a:xfrm>
          <a:prstGeom prst="rect">
            <a:avLst/>
          </a:prstGeom>
        </p:spPr>
      </p:pic>
      <p:pic>
        <p:nvPicPr>
          <p:cNvPr id="13" name="Picture 2" descr="PEO024-00083 - Joel Sart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53" y="1849540"/>
            <a:ext cx="2586514" cy="204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2513" y="1813111"/>
            <a:ext cx="2107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99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34282" y="1813112"/>
            <a:ext cx="2107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99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5124" name="Picture 4" descr="About the Center for Agricultural Profitability | Center for Agricultural  Profitability">
            <a:extLst>
              <a:ext uri="{FF2B5EF4-FFF2-40B4-BE49-F238E27FC236}">
                <a16:creationId xmlns:a16="http://schemas.microsoft.com/office/drawing/2014/main" id="{9A4419A4-A5C7-7673-F66A-688045EA4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t="29953" r="10347" b="38216"/>
          <a:stretch/>
        </p:blipFill>
        <p:spPr bwMode="auto">
          <a:xfrm>
            <a:off x="8905076" y="6102276"/>
            <a:ext cx="3286924" cy="75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Four days on horseback in the Flint Hills">
            <a:extLst>
              <a:ext uri="{FF2B5EF4-FFF2-40B4-BE49-F238E27FC236}">
                <a16:creationId xmlns:a16="http://schemas.microsoft.com/office/drawing/2014/main" id="{A48DE98F-1AF1-5321-9159-EF8A017CD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1849540"/>
            <a:ext cx="2252208" cy="204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300055"/>
            <a:ext cx="12192000" cy="668220"/>
          </a:xfrm>
        </p:spPr>
        <p:txBody>
          <a:bodyPr>
            <a:noAutofit/>
          </a:bodyPr>
          <a:lstStyle/>
          <a:p>
            <a:pPr lvl="2" algn="ctr">
              <a:lnSpc>
                <a:spcPct val="110000"/>
              </a:lnSpc>
              <a:spcAft>
                <a:spcPts val="1200"/>
              </a:spcAft>
            </a:pPr>
            <a:r>
              <a:rPr lang="en-US" sz="4000" b="1" kern="1200" dirty="0">
                <a:solidFill>
                  <a:srgbClr val="FF0000"/>
                </a:solidFill>
                <a:latin typeface="+mj-lt"/>
              </a:rPr>
              <a:t>Be Innovative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</a:rPr>
              <a:t>…</a:t>
            </a:r>
            <a:r>
              <a:rPr lang="en-US" sz="4000" b="1" i="1" kern="1200" dirty="0">
                <a:solidFill>
                  <a:srgbClr val="00B050"/>
                </a:solidFill>
                <a:latin typeface="+mj-lt"/>
              </a:rPr>
              <a:t>Local Economic Development!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6604084"/>
            <a:ext cx="79460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Credits: Adobe Stock Images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F0718-0B3A-B4FE-462E-A44A16B5A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9" t="5644" r="20611" b="44842"/>
          <a:stretch/>
        </p:blipFill>
        <p:spPr>
          <a:xfrm>
            <a:off x="739364" y="1224730"/>
            <a:ext cx="6467289" cy="2680138"/>
          </a:xfrm>
          <a:prstGeom prst="rect">
            <a:avLst/>
          </a:prstGeom>
          <a:ln w="15875">
            <a:solidFill>
              <a:schemeClr val="accent1">
                <a:shade val="15000"/>
              </a:schemeClr>
            </a:solidFill>
          </a:ln>
        </p:spPr>
      </p:pic>
      <p:pic>
        <p:nvPicPr>
          <p:cNvPr id="7170" name="Picture 2" descr="Ecotourism | Center for Great Plains Studies | Nebraska">
            <a:extLst>
              <a:ext uri="{FF2B5EF4-FFF2-40B4-BE49-F238E27FC236}">
                <a16:creationId xmlns:a16="http://schemas.microsoft.com/office/drawing/2014/main" id="{9C25BECC-87AF-6F30-502B-9A7B766C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87" y="1050784"/>
            <a:ext cx="2525108" cy="25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as of Grass: 9 of 12 ecotourism posters designed for the Center for Great  Plains Studies at the University of Nebraska-Lin… | New poster, Ecotourism,  Great plains">
            <a:extLst>
              <a:ext uri="{FF2B5EF4-FFF2-40B4-BE49-F238E27FC236}">
                <a16:creationId xmlns:a16="http://schemas.microsoft.com/office/drawing/2014/main" id="{8C465D66-2386-7E23-3EE1-BA35AFA0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76" y="3870344"/>
            <a:ext cx="2262929" cy="27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recision agriculture technology is facing roadblocks for adoption by  farmers">
            <a:extLst>
              <a:ext uri="{FF2B5EF4-FFF2-40B4-BE49-F238E27FC236}">
                <a16:creationId xmlns:a16="http://schemas.microsoft.com/office/drawing/2014/main" id="{AE393F53-E714-DD6D-06DF-C7D68641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29" y="4161324"/>
            <a:ext cx="4194087" cy="23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414E8-83E2-9A12-537D-7618E09532AF}"/>
              </a:ext>
            </a:extLst>
          </p:cNvPr>
          <p:cNvSpPr txBox="1"/>
          <p:nvPr/>
        </p:nvSpPr>
        <p:spPr>
          <a:xfrm>
            <a:off x="1666828" y="6111669"/>
            <a:ext cx="4194087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/>
              <a:t>Precision Farming/Ranching</a:t>
            </a:r>
          </a:p>
        </p:txBody>
      </p:sp>
    </p:spTree>
    <p:extLst>
      <p:ext uri="{BB962C8B-B14F-4D97-AF65-F5344CB8AC3E}">
        <p14:creationId xmlns:p14="http://schemas.microsoft.com/office/powerpoint/2010/main" val="35420393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E504D9-493B-7070-4D48-9938BB38E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74" y="6611779"/>
            <a:ext cx="16241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Credit: Lynn Betts, USDA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C1CABF-00EA-9902-AFA7-CDD230FBEC92}"/>
              </a:ext>
            </a:extLst>
          </p:cNvPr>
          <p:cNvSpPr txBox="1">
            <a:spLocks/>
          </p:cNvSpPr>
          <p:nvPr/>
        </p:nvSpPr>
        <p:spPr>
          <a:xfrm>
            <a:off x="-5491" y="0"/>
            <a:ext cx="12202981" cy="68580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A0F42-CB8F-CB0D-B249-03ED664DE386}"/>
              </a:ext>
            </a:extLst>
          </p:cNvPr>
          <p:cNvSpPr txBox="1"/>
          <p:nvPr/>
        </p:nvSpPr>
        <p:spPr>
          <a:xfrm>
            <a:off x="0" y="839016"/>
            <a:ext cx="12391697" cy="6005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Andrew Little,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Asst. Professor of Landscape Ecology and Habitat Mgmt.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School of Natural Resources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Nebraska-Lincoln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Email: alittle6@unl.edu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Follow us at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@awesmlab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640A3-2BA6-77DC-9CCD-8C185923A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26171" r="22707" b="23358"/>
          <a:stretch/>
        </p:blipFill>
        <p:spPr>
          <a:xfrm>
            <a:off x="4666908" y="5340309"/>
            <a:ext cx="780584" cy="721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935BC0-37AB-26D2-B881-B9EE8C16C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06" y="5351187"/>
            <a:ext cx="696970" cy="721111"/>
          </a:xfrm>
          <a:prstGeom prst="rect">
            <a:avLst/>
          </a:prstGeom>
        </p:spPr>
      </p:pic>
      <p:pic>
        <p:nvPicPr>
          <p:cNvPr id="7" name="Picture 2" descr="blue bird no more: twitter becomes X as elon musk introduces rebranded  tweeting platform">
            <a:extLst>
              <a:ext uri="{FF2B5EF4-FFF2-40B4-BE49-F238E27FC236}">
                <a16:creationId xmlns:a16="http://schemas.microsoft.com/office/drawing/2014/main" id="{D09A4728-F732-470D-ABEA-DB088CD2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53" y="5351187"/>
            <a:ext cx="604292" cy="7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464A0D-9415-2EAE-9010-26AD8133CF58}"/>
              </a:ext>
            </a:extLst>
          </p:cNvPr>
          <p:cNvSpPr/>
          <p:nvPr/>
        </p:nvSpPr>
        <p:spPr>
          <a:xfrm>
            <a:off x="3729037" y="6268879"/>
            <a:ext cx="4914900" cy="557212"/>
          </a:xfrm>
          <a:prstGeom prst="rect">
            <a:avLst/>
          </a:prstGeom>
          <a:ln w="412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E04F0-2DA2-4B7F-23E2-8F35F226D9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751" y="6072852"/>
            <a:ext cx="819975" cy="6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12192000" cy="12573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4700" b="1">
                <a:latin typeface="Arial" panose="020B0604020202020204" pitchFamily="34" charset="0"/>
                <a:cs typeface="Arial" panose="020B0604020202020204" pitchFamily="34" charset="0"/>
              </a:rPr>
              <a:t> Habitat Loss and Degradation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" y="640268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1000" dirty="0"/>
            </a:br>
            <a:r>
              <a:rPr lang="en-US" sz="1000" dirty="0"/>
              <a:t>Credit: </a:t>
            </a:r>
            <a:r>
              <a:rPr lang="en-US" sz="1000" dirty="0" err="1"/>
              <a:t>NEBRASKAland</a:t>
            </a:r>
            <a:r>
              <a:rPr lang="en-US" sz="1000" dirty="0"/>
              <a:t> Magazine/Nebraska Game and Parks Commission, and Lynn Betts USDA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" y="1358900"/>
            <a:ext cx="6623899" cy="4396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/>
          <a:stretch/>
        </p:blipFill>
        <p:spPr>
          <a:xfrm>
            <a:off x="6165850" y="1358900"/>
            <a:ext cx="5835650" cy="43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5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7" b="26734"/>
          <a:stretch/>
        </p:blipFill>
        <p:spPr>
          <a:xfrm>
            <a:off x="1963417" y="1037207"/>
            <a:ext cx="7567631" cy="5471966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176107" y="209380"/>
            <a:ext cx="11799146" cy="9429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4600" b="1">
                <a:latin typeface="Arial" panose="020B0604020202020204" pitchFamily="34" charset="0"/>
                <a:cs typeface="Arial" panose="020B0604020202020204" pitchFamily="34" charset="0"/>
              </a:rPr>
              <a:t> Landscape Fragmentation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3258" y="4206015"/>
            <a:ext cx="1759529" cy="18793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3693022" y="2576395"/>
            <a:ext cx="625532" cy="646595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051921" y="1228254"/>
            <a:ext cx="1456560" cy="907126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6476238" y="1769409"/>
            <a:ext cx="691885" cy="731941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2" descr="Image result for pheas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55" y="5604804"/>
            <a:ext cx="1679176" cy="8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233084" y="5510312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525159" y="5237868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58084" y="4712445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53860" y="4579066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49636" y="4458172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45412" y="4277699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441188" y="4097226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636701" y="3821300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57770" y="5059309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07927" y="4892918"/>
            <a:ext cx="195513" cy="180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Image result for pheas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36" y="2899692"/>
            <a:ext cx="1679176" cy="88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6AA3A-B96D-A20C-DC62-54F81E745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6F8103F8-5197-7B9A-BD8E-7DD5005D572E}"/>
              </a:ext>
            </a:extLst>
          </p:cNvPr>
          <p:cNvSpPr txBox="1">
            <a:spLocks/>
          </p:cNvSpPr>
          <p:nvPr/>
        </p:nvSpPr>
        <p:spPr>
          <a:xfrm>
            <a:off x="176107" y="209380"/>
            <a:ext cx="11799146" cy="9429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Soil Erosion </a:t>
            </a:r>
          </a:p>
        </p:txBody>
      </p:sp>
      <p:pic>
        <p:nvPicPr>
          <p:cNvPr id="1026" name="Picture 2" descr="Estimating Daily Soil Erosion in Nebraska | UNL Water">
            <a:extLst>
              <a:ext uri="{FF2B5EF4-FFF2-40B4-BE49-F238E27FC236}">
                <a16:creationId xmlns:a16="http://schemas.microsoft.com/office/drawing/2014/main" id="{EFFD4B1C-B92C-BB20-F3FD-1E67C9C3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77" y="1378659"/>
            <a:ext cx="8555729" cy="479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3D15D0-6443-54D0-0285-65D4225DC895}"/>
              </a:ext>
            </a:extLst>
          </p:cNvPr>
          <p:cNvSpPr/>
          <p:nvPr/>
        </p:nvSpPr>
        <p:spPr>
          <a:xfrm>
            <a:off x="50800" y="640268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1000" dirty="0"/>
            </a:br>
            <a:r>
              <a:rPr lang="en-US" sz="1000" dirty="0"/>
              <a:t>Credit: USDA-NRCS</a:t>
            </a:r>
          </a:p>
        </p:txBody>
      </p:sp>
    </p:spTree>
    <p:extLst>
      <p:ext uri="{BB962C8B-B14F-4D97-AF65-F5344CB8AC3E}">
        <p14:creationId xmlns:p14="http://schemas.microsoft.com/office/powerpoint/2010/main" val="2946730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176107" y="209380"/>
            <a:ext cx="11799146" cy="9429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chemeClr val="tx1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45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Declining Wildlife Populations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9E2B8-CB62-BC2D-397C-C9F8A7686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4" t="29324" r="30610" b="50425"/>
          <a:stretch/>
        </p:blipFill>
        <p:spPr>
          <a:xfrm>
            <a:off x="6267500" y="3629619"/>
            <a:ext cx="5075639" cy="21141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975E65-98BF-63D2-28CC-AD142174B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8" t="34519" r="31445" b="48964"/>
          <a:stretch/>
        </p:blipFill>
        <p:spPr>
          <a:xfrm>
            <a:off x="6267501" y="1959003"/>
            <a:ext cx="5224677" cy="1822026"/>
          </a:xfrm>
          <a:prstGeom prst="rect">
            <a:avLst/>
          </a:prstGeom>
        </p:spPr>
      </p:pic>
      <p:pic>
        <p:nvPicPr>
          <p:cNvPr id="2050" name="Picture 2" descr="New York Times Logo and symbol, meaning, history, PNG, brand">
            <a:extLst>
              <a:ext uri="{FF2B5EF4-FFF2-40B4-BE49-F238E27FC236}">
                <a16:creationId xmlns:a16="http://schemas.microsoft.com/office/drawing/2014/main" id="{98F008F9-098F-5976-46B1-3339EA6F8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0" b="30827"/>
          <a:stretch/>
        </p:blipFill>
        <p:spPr bwMode="auto">
          <a:xfrm>
            <a:off x="7469190" y="1322487"/>
            <a:ext cx="2834869" cy="6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arly 3 Billion Birds Gone | Birds, Cornell Lab of Ornithology">
            <a:extLst>
              <a:ext uri="{FF2B5EF4-FFF2-40B4-BE49-F238E27FC236}">
                <a16:creationId xmlns:a16="http://schemas.microsoft.com/office/drawing/2014/main" id="{5CE73847-FE15-2C78-121F-E8F0D95F8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07" y="1322487"/>
            <a:ext cx="4853092" cy="48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C2A4A66-52EF-2E46-EA11-E9998C34BA66}"/>
              </a:ext>
            </a:extLst>
          </p:cNvPr>
          <p:cNvSpPr/>
          <p:nvPr/>
        </p:nvSpPr>
        <p:spPr>
          <a:xfrm>
            <a:off x="10254827" y="5743785"/>
            <a:ext cx="1720426" cy="942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155E2D-49AB-E503-D885-03F4F7A7ABBA}"/>
              </a:ext>
            </a:extLst>
          </p:cNvPr>
          <p:cNvSpPr/>
          <p:nvPr/>
        </p:nvSpPr>
        <p:spPr>
          <a:xfrm>
            <a:off x="6515933" y="1322487"/>
            <a:ext cx="4578774" cy="4857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8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1877</Words>
  <Application>Microsoft Office PowerPoint</Application>
  <PresentationFormat>Widescreen</PresentationFormat>
  <Paragraphs>252</Paragraphs>
  <Slides>55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Yu Mincho</vt:lpstr>
      <vt:lpstr>Aptos</vt:lpstr>
      <vt:lpstr>Aptos Display</vt:lpstr>
      <vt:lpstr>Arial</vt:lpstr>
      <vt:lpstr>Calibri</vt:lpstr>
      <vt:lpstr>Impact</vt:lpstr>
      <vt:lpstr>Public Sans</vt:lpstr>
      <vt:lpstr>Public Sans Italics</vt:lpstr>
      <vt:lpstr>Times New Roman</vt:lpstr>
      <vt:lpstr>Trebuchet MS</vt:lpstr>
      <vt:lpstr>URWGroteskTLig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Options to Include?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 Creative…Designing Stackable Enterprises!</vt:lpstr>
      <vt:lpstr>Be Innovative…Local Economic Development!</vt:lpstr>
      <vt:lpstr>PowerPoint Presentation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Little</dc:creator>
  <cp:lastModifiedBy>Andrew Little</cp:lastModifiedBy>
  <cp:revision>59</cp:revision>
  <dcterms:created xsi:type="dcterms:W3CDTF">2024-01-22T22:42:05Z</dcterms:created>
  <dcterms:modified xsi:type="dcterms:W3CDTF">2025-03-06T15:27:18Z</dcterms:modified>
</cp:coreProperties>
</file>