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8" r:id="rId4"/>
    <p:sldId id="266" r:id="rId5"/>
    <p:sldId id="272" r:id="rId6"/>
    <p:sldId id="271" r:id="rId7"/>
    <p:sldId id="280" r:id="rId8"/>
    <p:sldId id="281" r:id="rId9"/>
    <p:sldId id="320" r:id="rId10"/>
    <p:sldId id="264" r:id="rId11"/>
    <p:sldId id="262" r:id="rId12"/>
    <p:sldId id="284" r:id="rId13"/>
    <p:sldId id="321" r:id="rId14"/>
    <p:sldId id="263" r:id="rId15"/>
    <p:sldId id="258" r:id="rId16"/>
    <p:sldId id="260" r:id="rId17"/>
    <p:sldId id="259" r:id="rId18"/>
    <p:sldId id="277" r:id="rId19"/>
    <p:sldId id="296" r:id="rId20"/>
    <p:sldId id="318" r:id="rId21"/>
    <p:sldId id="313" r:id="rId22"/>
    <p:sldId id="278" r:id="rId23"/>
    <p:sldId id="282" r:id="rId24"/>
    <p:sldId id="279" r:id="rId25"/>
    <p:sldId id="283" r:id="rId26"/>
    <p:sldId id="302" r:id="rId27"/>
    <p:sldId id="301" r:id="rId28"/>
    <p:sldId id="303" r:id="rId29"/>
    <p:sldId id="304" r:id="rId30"/>
    <p:sldId id="310" r:id="rId31"/>
    <p:sldId id="312" r:id="rId32"/>
    <p:sldId id="314" r:id="rId33"/>
    <p:sldId id="317" r:id="rId34"/>
    <p:sldId id="305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1FE1-0108-3A0B-A22F-469141D82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677F9-1B6F-862B-3F93-5A6AE838F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4D1D0-8F3D-37AA-C5F7-23518902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D351F-3D22-1BD3-7795-79F36F419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94C5C-59C7-4C31-3F6E-C82A71DB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9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7E03-4CF5-0AFE-7FCA-FF455CB3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37363-81E3-34E6-F9DD-032123B5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94DD1-393D-EF54-5C2B-3A7DDB38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BE5BA-D7BB-EC9A-A141-12ECD5900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47F0-E2E8-6B96-170B-4DE9F90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C8A856-CF4B-A228-B17A-9248E1A3D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EEC19-1629-1FE3-B730-F91A902E8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CDF5-BE2B-AAE2-9749-0B949EEE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FD502-69DD-CB5F-AE37-15AE6C6B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7A562-CF8F-86B7-A232-71DB7CDA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43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y Rectangle">
            <a:extLst>
              <a:ext uri="{FF2B5EF4-FFF2-40B4-BE49-F238E27FC236}">
                <a16:creationId xmlns:a16="http://schemas.microsoft.com/office/drawing/2014/main" id="{79F3FA21-32DA-4C38-8299-88FEFA2C3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55271"/>
            <a:ext cx="6032876" cy="4114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4B824948-7DE2-41F5-BE27-87349BE01F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9011" y="1255271"/>
            <a:ext cx="5530431" cy="411420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A70739-026E-4B9F-A8C5-8058205D0AA7}"/>
              </a:ext>
            </a:extLst>
          </p:cNvPr>
          <p:cNvSpPr/>
          <p:nvPr userDrawn="1"/>
        </p:nvSpPr>
        <p:spPr>
          <a:xfrm>
            <a:off x="6225172" y="1255271"/>
            <a:ext cx="290259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E393653-42EA-4CD1-9134-AC75DD79569F}"/>
              </a:ext>
            </a:extLst>
          </p:cNvPr>
          <p:cNvSpPr/>
          <p:nvPr userDrawn="1"/>
        </p:nvSpPr>
        <p:spPr>
          <a:xfrm>
            <a:off x="9320064" y="1255271"/>
            <a:ext cx="287193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0B14B5B-CD68-4361-95C8-B6A835F8AE1F}"/>
              </a:ext>
            </a:extLst>
          </p:cNvPr>
          <p:cNvSpPr/>
          <p:nvPr userDrawn="1"/>
        </p:nvSpPr>
        <p:spPr>
          <a:xfrm>
            <a:off x="6225172" y="3495279"/>
            <a:ext cx="5966829" cy="187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80AC0F-1710-4D52-A7E0-538CAA25D9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5173" y="1255826"/>
            <a:ext cx="2902596" cy="2047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E77A1B9-A512-4501-9DAF-EB9FFE6E56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20065" y="1256269"/>
            <a:ext cx="2871936" cy="20472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D1462A7-C7E4-4DFA-80F9-708DEE0430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5173" y="3495834"/>
            <a:ext cx="5966828" cy="18736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09703A-B874-4DB3-A2C0-A8F18302F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" r="50000"/>
          <a:stretch/>
        </p:blipFill>
        <p:spPr>
          <a:xfrm>
            <a:off x="10463393" y="1554638"/>
            <a:ext cx="1728609" cy="34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11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E023135A-9DBD-43D4-B78B-218E55108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8733092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4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4007ADB3-A81C-4173-A520-5E9E7F324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8424434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Rectangle">
            <a:extLst>
              <a:ext uri="{FF2B5EF4-FFF2-40B4-BE49-F238E27FC236}">
                <a16:creationId xmlns:a16="http://schemas.microsoft.com/office/drawing/2014/main" id="{EF9F4156-6790-4E80-9424-B88EF82B9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914400"/>
            <a:ext cx="2311078" cy="521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D9421300-9FF3-4C26-A673-97FEA08476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76122" y="914400"/>
            <a:ext cx="2311078" cy="52196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47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F74FF550-C5F0-4A31-A0AA-57E4E4D5A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11690424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4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9F6D990D-7148-4AB0-B70B-610C4E1FC5F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270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1FE2-A276-127B-6A10-AD6F0C7C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79F87-DDC4-0CA4-B01A-78C36FFC4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1290-E824-2698-2F16-7A71CD78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1A02D-8BFD-18A0-3F82-C7459E2C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5C674-329F-4780-8D9C-AE03F6E5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6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87D8-E573-E2C3-EF33-95DC64B3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25F79-5D27-C978-7E7C-AB96B288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E902C-5AB7-0BDB-C598-33363BD72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CCEA3-424A-05E8-26CE-AAD36FE5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FBD34-E8EA-30D1-88B2-4931952D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0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73FC6-106E-EB86-1386-2D59F0CA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AC6E-041F-0A42-E5F4-540E0E3C8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AE4B7-6A9C-0D3B-5CCC-6B25CC210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084F9-6F67-990E-D21D-8185C61E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58056-104D-29E7-AF50-B985BFCD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ABE1E-7130-5E2D-96A9-BDD58A2D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B3CA-0C6E-81CE-3578-0F5D596B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67AA4-DCA5-9314-5B92-523C0A842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FC46B-F387-7910-7F31-7DF30A856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BBCECA-7550-0138-337E-389746151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B5328-EACA-0765-FA90-D62C1351B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4D3D3-07CB-615F-C335-559753E6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A9BB1-58D4-BEF1-3E94-27363E6B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C2CB9B-CC8F-90C3-EE63-AB47FE8C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5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C0CE-D81E-3D32-ADA5-43DA6877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3A939-3BF8-88E4-5B5E-55F36D92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95DBA-F90C-4898-D9D6-1A43A838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4911C-3154-232C-AEDF-77D91B9F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25ABB-D52D-3F95-DFEE-1D691E0F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3902E-36DD-6AA0-F9E1-3C486C65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18A7D-14B6-D8B7-AED7-ED2834CD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FB81E-52D6-06A4-961D-618BF045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C68C5-8074-1046-5702-5841DB90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1178-E0B3-5DA6-8558-9C2E4132F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D9B55-D049-BF0D-F6C3-A83E29B6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C57F7-AACF-3E59-A887-00B45042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FBB5D-8385-D0F3-CFB4-C43C8D8D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72EDD-7CBC-6563-2332-EF4A438D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384A49-8992-5936-B151-3C8CD844F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10CC0-0399-8137-9631-A4D5DD4C9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3062D-B21E-8076-9B32-45CF180C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EBE95-0F1D-F847-010D-3B6CB370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EAFB8-AF5E-0EC1-39FD-E30EA802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7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3F95C-E213-34E8-9030-634D4518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F9AAC-893F-40D4-263F-05157C999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A7F9C-F254-80BE-24A5-49E58354F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69A41E-24C2-4016-9987-27697F53A86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637DE-15DA-6C78-7522-C9FA28E96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B8C60-9EB1-06C2-47C5-5C52CB429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10B35-A400-4F71-A89D-0DFBB2A5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5EDF-29A6-3D96-421C-15F51D5A4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549384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/>
                <a:ea typeface="Aptos" panose="020B0004020202020204" pitchFamily="34" charset="0"/>
              </a:rPr>
              <a:t>Economics of Playa Wetland Conservation Programs: A Case Study</a:t>
            </a:r>
            <a:endParaRPr lang="en-US" sz="13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53B40-7C2B-EF19-F45D-12E7DFAD4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Jordan Rodriguez, Ron Seymour, Andy Bishop</a:t>
            </a:r>
          </a:p>
        </p:txBody>
      </p:sp>
      <p:pic>
        <p:nvPicPr>
          <p:cNvPr id="5" name="Picture 4" descr="A duck flying in the air&#10;&#10;Description automatically generated">
            <a:extLst>
              <a:ext uri="{FF2B5EF4-FFF2-40B4-BE49-F238E27FC236}">
                <a16:creationId xmlns:a16="http://schemas.microsoft.com/office/drawing/2014/main" id="{44C7CA82-8B75-2313-A98B-F8507E1AD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8" y="5522408"/>
            <a:ext cx="1810003" cy="1152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46EB4-34C2-610B-3C58-C7E7E8EE7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774" y="5507005"/>
            <a:ext cx="1236451" cy="1152686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0484FA-798D-A1D9-447C-F830A1822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62" y="5751040"/>
            <a:ext cx="5372850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3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B049C-C9AD-273B-1DD2-E200CDFE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9DDE-F7F4-50C9-9201-06A66106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of impoundment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0A5F94E-98ED-88B3-372C-02CFFFC1C8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626" y="2002536"/>
            <a:ext cx="5587174" cy="3726974"/>
          </a:xfrm>
          <a:prstGeom prst="rect">
            <a:avLst/>
          </a:prstGeom>
        </p:spPr>
      </p:pic>
      <p:pic>
        <p:nvPicPr>
          <p:cNvPr id="15" name="Content Placeholder 14" descr="A tractor in a field&#10;&#10;Description automatically generated">
            <a:extLst>
              <a:ext uri="{FF2B5EF4-FFF2-40B4-BE49-F238E27FC236}">
                <a16:creationId xmlns:a16="http://schemas.microsoft.com/office/drawing/2014/main" id="{76BC9C31-F50A-F854-94DB-E90AA8B26D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02536"/>
            <a:ext cx="5576599" cy="3733095"/>
          </a:xfrm>
        </p:spPr>
      </p:pic>
    </p:spTree>
    <p:extLst>
      <p:ext uri="{BB962C8B-B14F-4D97-AF65-F5344CB8AC3E}">
        <p14:creationId xmlns:p14="http://schemas.microsoft.com/office/powerpoint/2010/main" val="3077335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02B5-7BBF-9DC6-9884-94CDB48B9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C090-9736-D075-6DFA-05C3ABCD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project</a:t>
            </a:r>
          </a:p>
        </p:txBody>
      </p:sp>
      <p:pic>
        <p:nvPicPr>
          <p:cNvPr id="5" name="Content Placeholder 5" descr="Long shot of a field&#10;&#10;Description automatically generated">
            <a:extLst>
              <a:ext uri="{FF2B5EF4-FFF2-40B4-BE49-F238E27FC236}">
                <a16:creationId xmlns:a16="http://schemas.microsoft.com/office/drawing/2014/main" id="{483594C4-9212-9A4D-DAB8-4AEA0F3ABE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963088"/>
            <a:ext cx="5635752" cy="3772416"/>
          </a:xfrm>
          <a:prstGeom prst="rect">
            <a:avLst/>
          </a:prstGeom>
        </p:spPr>
      </p:pic>
      <p:pic>
        <p:nvPicPr>
          <p:cNvPr id="6" name="Content Placeholder 7" descr="A close-up of a fence&#10;&#10;Description automatically generated">
            <a:extLst>
              <a:ext uri="{FF2B5EF4-FFF2-40B4-BE49-F238E27FC236}">
                <a16:creationId xmlns:a16="http://schemas.microsoft.com/office/drawing/2014/main" id="{D245E262-897C-8D05-FCAC-93A5332211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63088"/>
            <a:ext cx="5635528" cy="37725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7108-32FC-C75D-8CE9-30CCEEC2173C}"/>
              </a:ext>
            </a:extLst>
          </p:cNvPr>
          <p:cNvSpPr txBox="1"/>
          <p:nvPr/>
        </p:nvSpPr>
        <p:spPr>
          <a:xfrm>
            <a:off x="384048" y="6007904"/>
            <a:ext cx="6106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58 acres – 18 acres upland, 40 acres wetland</a:t>
            </a:r>
          </a:p>
        </p:txBody>
      </p:sp>
    </p:spTree>
    <p:extLst>
      <p:ext uri="{BB962C8B-B14F-4D97-AF65-F5344CB8AC3E}">
        <p14:creationId xmlns:p14="http://schemas.microsoft.com/office/powerpoint/2010/main" val="2387944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33B7-929D-D7CC-D584-642F93C1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Pivot pipeline, VRI upgrade, sprinklers, moisture probe for existing irrigation system</a:t>
            </a:r>
          </a:p>
        </p:txBody>
      </p:sp>
      <p:pic>
        <p:nvPicPr>
          <p:cNvPr id="8" name="Content Placeholder 7" descr="A irrigation system in a field&#10;&#10;Description automatically generated">
            <a:extLst>
              <a:ext uri="{FF2B5EF4-FFF2-40B4-BE49-F238E27FC236}">
                <a16:creationId xmlns:a16="http://schemas.microsoft.com/office/drawing/2014/main" id="{7ED8904B-21D8-3A44-5900-EA44687FC9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26" y="4309935"/>
            <a:ext cx="5181600" cy="1813560"/>
          </a:xfrm>
        </p:spPr>
      </p:pic>
      <p:pic>
        <p:nvPicPr>
          <p:cNvPr id="6" name="Content Placeholder 5" descr="A close-up of a yellow and blue box&#10;&#10;Description automatically generated">
            <a:extLst>
              <a:ext uri="{FF2B5EF4-FFF2-40B4-BE49-F238E27FC236}">
                <a16:creationId xmlns:a16="http://schemas.microsoft.com/office/drawing/2014/main" id="{08B4C8CE-1891-BD36-2D06-E9F3E74CF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26" y="1817933"/>
            <a:ext cx="5181600" cy="2364757"/>
          </a:xfrm>
        </p:spPr>
      </p:pic>
      <p:pic>
        <p:nvPicPr>
          <p:cNvPr id="10" name="Picture 9" descr="A field of crops with a weather station&#10;&#10;Description automatically generated">
            <a:extLst>
              <a:ext uri="{FF2B5EF4-FFF2-40B4-BE49-F238E27FC236}">
                <a16:creationId xmlns:a16="http://schemas.microsoft.com/office/drawing/2014/main" id="{2CE0A06B-F6B0-72CC-626A-0FC98A9D8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74" y="2639508"/>
            <a:ext cx="4064927" cy="30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5A42-ABF4-A7D3-4653-FA276C2D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pivot with VRI technology </a:t>
            </a:r>
            <a:br>
              <a:rPr lang="en-US" dirty="0"/>
            </a:br>
            <a:r>
              <a:rPr lang="en-US" dirty="0"/>
              <a:t>	to replace gravity irrigation</a:t>
            </a:r>
          </a:p>
        </p:txBody>
      </p:sp>
      <p:pic>
        <p:nvPicPr>
          <p:cNvPr id="6" name="Content Placeholder 5" descr="A water sprinkler system in a field&#10;&#10;Description automatically generated">
            <a:extLst>
              <a:ext uri="{FF2B5EF4-FFF2-40B4-BE49-F238E27FC236}">
                <a16:creationId xmlns:a16="http://schemas.microsoft.com/office/drawing/2014/main" id="{F146C4C9-16A3-EBAC-A43B-D826F80BEF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1" y="1760335"/>
            <a:ext cx="5805310" cy="3886199"/>
          </a:xfrm>
        </p:spPr>
      </p:pic>
      <p:pic>
        <p:nvPicPr>
          <p:cNvPr id="8" name="Content Placeholder 7" descr="A wheel of a farm machinery&#10;&#10;Description automatically generated">
            <a:extLst>
              <a:ext uri="{FF2B5EF4-FFF2-40B4-BE49-F238E27FC236}">
                <a16:creationId xmlns:a16="http://schemas.microsoft.com/office/drawing/2014/main" id="{83BA1E9B-091F-72E3-352A-9CF33B5F19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"/>
          <a:stretch/>
        </p:blipFill>
        <p:spPr>
          <a:xfrm>
            <a:off x="6172201" y="1760335"/>
            <a:ext cx="5641848" cy="3886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C30C6-2175-B7E0-0A51-95BAF2BDFFA9}"/>
              </a:ext>
            </a:extLst>
          </p:cNvPr>
          <p:cNvSpPr txBox="1"/>
          <p:nvPr/>
        </p:nvSpPr>
        <p:spPr>
          <a:xfrm>
            <a:off x="6768193" y="5870121"/>
            <a:ext cx="3817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Wheels to navigate wetland</a:t>
            </a:r>
          </a:p>
        </p:txBody>
      </p:sp>
    </p:spTree>
    <p:extLst>
      <p:ext uri="{BB962C8B-B14F-4D97-AF65-F5344CB8AC3E}">
        <p14:creationId xmlns:p14="http://schemas.microsoft.com/office/powerpoint/2010/main" val="335865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35EAF-291D-0429-D857-A5B7DDB7B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A520F-FEC9-2023-73CE-D73D9C09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fence crossing ramps installed</a:t>
            </a:r>
          </a:p>
        </p:txBody>
      </p:sp>
      <p:pic>
        <p:nvPicPr>
          <p:cNvPr id="15" name="Content Placeholder 14" descr="A fenced in area with barbed wire&#10;&#10;Description automatically generated">
            <a:extLst>
              <a:ext uri="{FF2B5EF4-FFF2-40B4-BE49-F238E27FC236}">
                <a16:creationId xmlns:a16="http://schemas.microsoft.com/office/drawing/2014/main" id="{507E9624-0AE3-EAB3-5044-05CC237945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56816"/>
            <a:ext cx="5644897" cy="3778815"/>
          </a:xfrm>
        </p:spPr>
      </p:pic>
      <p:pic>
        <p:nvPicPr>
          <p:cNvPr id="13" name="Content Placeholder 12" descr="Long shot of a field&#10;&#10;Description automatically generated">
            <a:extLst>
              <a:ext uri="{FF2B5EF4-FFF2-40B4-BE49-F238E27FC236}">
                <a16:creationId xmlns:a16="http://schemas.microsoft.com/office/drawing/2014/main" id="{C2B6DF41-7AA6-AAD0-EFE3-D0E0978A00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3" y="1956816"/>
            <a:ext cx="5644897" cy="3778815"/>
          </a:xfrm>
        </p:spPr>
      </p:pic>
    </p:spTree>
    <p:extLst>
      <p:ext uri="{BB962C8B-B14F-4D97-AF65-F5344CB8AC3E}">
        <p14:creationId xmlns:p14="http://schemas.microsoft.com/office/powerpoint/2010/main" val="3218270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4B144-6509-A3BB-DC3B-7650DD43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16" y="365125"/>
            <a:ext cx="11136984" cy="1325563"/>
          </a:xfrm>
        </p:spPr>
        <p:txBody>
          <a:bodyPr/>
          <a:lstStyle/>
          <a:p>
            <a:r>
              <a:rPr lang="en-US" dirty="0"/>
              <a:t>New fence, livestock well, </a:t>
            </a:r>
            <a:br>
              <a:rPr lang="en-US" dirty="0"/>
            </a:br>
            <a:r>
              <a:rPr lang="en-US" dirty="0"/>
              <a:t>		solar power, and tanks installed</a:t>
            </a:r>
          </a:p>
        </p:txBody>
      </p:sp>
      <p:pic>
        <p:nvPicPr>
          <p:cNvPr id="6" name="Content Placeholder 5" descr="A fenced in field with grass&#10;&#10;Description automatically generated">
            <a:extLst>
              <a:ext uri="{FF2B5EF4-FFF2-40B4-BE49-F238E27FC236}">
                <a16:creationId xmlns:a16="http://schemas.microsoft.com/office/drawing/2014/main" id="{EA1E35F7-C9C0-7B41-FBED-1618AF9203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7" y="1988871"/>
            <a:ext cx="5597013" cy="3746760"/>
          </a:xfrm>
        </p:spPr>
      </p:pic>
      <p:pic>
        <p:nvPicPr>
          <p:cNvPr id="8" name="Content Placeholder 7" descr="A metal tank with a fence around it&#10;&#10;Description automatically generated with medium confidence">
            <a:extLst>
              <a:ext uri="{FF2B5EF4-FFF2-40B4-BE49-F238E27FC236}">
                <a16:creationId xmlns:a16="http://schemas.microsoft.com/office/drawing/2014/main" id="{68B114DC-B851-FF21-5FF8-6F91F0FAFA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/>
          <a:stretch/>
        </p:blipFill>
        <p:spPr>
          <a:xfrm>
            <a:off x="6172202" y="1986130"/>
            <a:ext cx="5399475" cy="3746760"/>
          </a:xfr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EF0406B4-099B-D94C-5E1F-11A7B9C8AE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625213" y="4232211"/>
              <a:ext cx="3048000" cy="1714500"/>
            </p:xfrm>
            <a:graphic>
              <a:graphicData uri="http://schemas.microsoft.com/office/powerpoint/2016/slidezoom">
                <pslz:sldZm>
                  <pslz:sldZmObj sldId="258" cId="3771433087">
                    <pslz:zmPr id="{EAE4483B-750C-4741-B875-D008B00EA0D9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EF0406B4-099B-D94C-5E1F-11A7B9C8AE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25213" y="423221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1433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A24A5-7163-A048-29E4-F4FADE8E9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5B1887-883A-7A9A-B0FF-FB3F99A09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117"/>
            <a:ext cx="10515600" cy="691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Playa Wetland in 2024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74EB86C-2DFF-289A-F600-F03C780E7A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0832" y="884903"/>
          <a:ext cx="9684033" cy="5879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601026" imgH="5829184" progId="Acrobat.Document.DC">
                  <p:embed/>
                </p:oleObj>
              </mc:Choice>
              <mc:Fallback>
                <p:oleObj name="Acrobat Document" r:id="rId2" imgW="9601026" imgH="5829184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74EB86C-2DFF-289A-F600-F03C780E7A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0832" y="884903"/>
                        <a:ext cx="9684033" cy="5879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1B04A6-9665-2E0D-ADB9-26E7E512CA60}"/>
              </a:ext>
            </a:extLst>
          </p:cNvPr>
          <p:cNvCxnSpPr>
            <a:cxnSpLocks/>
          </p:cNvCxnSpPr>
          <p:nvPr/>
        </p:nvCxnSpPr>
        <p:spPr>
          <a:xfrm>
            <a:off x="4456545" y="3185280"/>
            <a:ext cx="1085273" cy="852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C22FA8-683A-28DA-E409-EB33FB9D52B4}"/>
              </a:ext>
            </a:extLst>
          </p:cNvPr>
          <p:cNvCxnSpPr>
            <a:cxnSpLocks/>
          </p:cNvCxnSpPr>
          <p:nvPr/>
        </p:nvCxnSpPr>
        <p:spPr>
          <a:xfrm>
            <a:off x="4147127" y="5535386"/>
            <a:ext cx="618837" cy="3204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E16E63-EE47-E4D4-F498-2EE63B417D20}"/>
              </a:ext>
            </a:extLst>
          </p:cNvPr>
          <p:cNvSpPr txBox="1"/>
          <p:nvPr/>
        </p:nvSpPr>
        <p:spPr>
          <a:xfrm>
            <a:off x="3463679" y="2990858"/>
            <a:ext cx="1020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Wetland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937970-F7DD-BD42-8995-7C8CE54DB072}"/>
              </a:ext>
            </a:extLst>
          </p:cNvPr>
          <p:cNvCxnSpPr>
            <a:cxnSpLocks/>
          </p:cNvCxnSpPr>
          <p:nvPr/>
        </p:nvCxnSpPr>
        <p:spPr>
          <a:xfrm flipV="1">
            <a:off x="4484151" y="3633432"/>
            <a:ext cx="651267" cy="6221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84AC44-6601-0194-8446-980A6756CBF8}"/>
              </a:ext>
            </a:extLst>
          </p:cNvPr>
          <p:cNvSpPr txBox="1"/>
          <p:nvPr/>
        </p:nvSpPr>
        <p:spPr>
          <a:xfrm>
            <a:off x="3573324" y="4077291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Upland</a:t>
            </a:r>
          </a:p>
          <a:p>
            <a:r>
              <a:rPr lang="en-US" dirty="0">
                <a:solidFill>
                  <a:schemeClr val="bg1"/>
                </a:solidFill>
              </a:rPr>
              <a:t>areas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A80E30-9319-5235-2639-DC5EE53E63B3}"/>
              </a:ext>
            </a:extLst>
          </p:cNvPr>
          <p:cNvSpPr txBox="1"/>
          <p:nvPr/>
        </p:nvSpPr>
        <p:spPr>
          <a:xfrm>
            <a:off x="2612292" y="4868710"/>
            <a:ext cx="1871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center pivot</a:t>
            </a:r>
          </a:p>
          <a:p>
            <a:r>
              <a:rPr lang="en-US" dirty="0">
                <a:solidFill>
                  <a:schemeClr val="bg1"/>
                </a:solidFill>
              </a:rPr>
              <a:t>irrigation system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9A91FD-B8B8-7F8F-4182-87F846EDE6DE}"/>
              </a:ext>
            </a:extLst>
          </p:cNvPr>
          <p:cNvCxnSpPr>
            <a:cxnSpLocks/>
          </p:cNvCxnSpPr>
          <p:nvPr/>
        </p:nvCxnSpPr>
        <p:spPr>
          <a:xfrm>
            <a:off x="4414878" y="4571201"/>
            <a:ext cx="859086" cy="2890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9EB209-BC12-EE10-B9CB-D0BD362172A3}"/>
              </a:ext>
            </a:extLst>
          </p:cNvPr>
          <p:cNvCxnSpPr>
            <a:cxnSpLocks/>
          </p:cNvCxnSpPr>
          <p:nvPr/>
        </p:nvCxnSpPr>
        <p:spPr>
          <a:xfrm>
            <a:off x="4627240" y="2655659"/>
            <a:ext cx="217181" cy="3151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9213E2F-1AEC-BE4F-424B-A9C2921382E3}"/>
              </a:ext>
            </a:extLst>
          </p:cNvPr>
          <p:cNvSpPr txBox="1"/>
          <p:nvPr/>
        </p:nvSpPr>
        <p:spPr>
          <a:xfrm>
            <a:off x="3710231" y="2060812"/>
            <a:ext cx="1455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Fence with </a:t>
            </a:r>
          </a:p>
          <a:p>
            <a:r>
              <a:rPr lang="en-US" dirty="0">
                <a:solidFill>
                  <a:schemeClr val="bg1"/>
                </a:solidFill>
              </a:rPr>
              <a:t>pivot bridges</a:t>
            </a:r>
          </a:p>
        </p:txBody>
      </p:sp>
    </p:spTree>
    <p:extLst>
      <p:ext uri="{BB962C8B-B14F-4D97-AF65-F5344CB8AC3E}">
        <p14:creationId xmlns:p14="http://schemas.microsoft.com/office/powerpoint/2010/main" val="204739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78626-9377-4052-8950-5F446841A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BAF0-999F-2A6E-4B91-7CA96CA2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Cattle grazing allowed on easement</a:t>
            </a:r>
          </a:p>
        </p:txBody>
      </p:sp>
      <p:pic>
        <p:nvPicPr>
          <p:cNvPr id="6" name="Content Placeholder 5" descr="A herd of cows in a field&#10;&#10;Description automatically generated">
            <a:extLst>
              <a:ext uri="{FF2B5EF4-FFF2-40B4-BE49-F238E27FC236}">
                <a16:creationId xmlns:a16="http://schemas.microsoft.com/office/drawing/2014/main" id="{085FFDA3-D014-12D6-93F1-9DE399308F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4" y="1938528"/>
            <a:ext cx="5672216" cy="3797103"/>
          </a:xfrm>
        </p:spPr>
      </p:pic>
      <p:pic>
        <p:nvPicPr>
          <p:cNvPr id="8" name="Content Placeholder 7" descr="A group of cows in a field&#10;&#10;Description automatically generated">
            <a:extLst>
              <a:ext uri="{FF2B5EF4-FFF2-40B4-BE49-F238E27FC236}">
                <a16:creationId xmlns:a16="http://schemas.microsoft.com/office/drawing/2014/main" id="{E8106954-7C61-6F91-6D43-37A3EBE09B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7"/>
          <a:stretch/>
        </p:blipFill>
        <p:spPr>
          <a:xfrm>
            <a:off x="6172200" y="2002536"/>
            <a:ext cx="5620170" cy="3388489"/>
          </a:xfrm>
        </p:spPr>
      </p:pic>
    </p:spTree>
    <p:extLst>
      <p:ext uri="{BB962C8B-B14F-4D97-AF65-F5344CB8AC3E}">
        <p14:creationId xmlns:p14="http://schemas.microsoft.com/office/powerpoint/2010/main" val="246491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FC4A-F059-45A0-DC5E-7B828DA6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Crops grown to edge of easement</a:t>
            </a:r>
          </a:p>
        </p:txBody>
      </p:sp>
      <p:pic>
        <p:nvPicPr>
          <p:cNvPr id="7" name="Content Placeholder 6" descr="A field of wheat and a river&#10;&#10;Description automatically generated with medium confidence">
            <a:extLst>
              <a:ext uri="{FF2B5EF4-FFF2-40B4-BE49-F238E27FC236}">
                <a16:creationId xmlns:a16="http://schemas.microsoft.com/office/drawing/2014/main" id="{2E4108FC-6FCD-A30C-F8DC-9E2CF3FD99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6" y="2176272"/>
            <a:ext cx="5835284" cy="3282347"/>
          </a:xfrm>
        </p:spPr>
      </p:pic>
      <p:pic>
        <p:nvPicPr>
          <p:cNvPr id="11" name="Content Placeholder 10" descr="A field of dry grass&#10;&#10;Description automatically generated">
            <a:extLst>
              <a:ext uri="{FF2B5EF4-FFF2-40B4-BE49-F238E27FC236}">
                <a16:creationId xmlns:a16="http://schemas.microsoft.com/office/drawing/2014/main" id="{C8982101-8336-AD3A-1DB7-6EB0AD1D5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11680"/>
            <a:ext cx="5575221" cy="371681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50F23-2646-B470-9652-7E0F3F3533D9}"/>
              </a:ext>
            </a:extLst>
          </p:cNvPr>
          <p:cNvSpPr txBox="1"/>
          <p:nvPr/>
        </p:nvSpPr>
        <p:spPr>
          <a:xfrm>
            <a:off x="100977" y="5467414"/>
            <a:ext cx="4663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/>
              <a:t>Photo: HUM Images / Universal Images Group via Getty Images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0076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E409333-BA0D-4E8D-8F8B-ECF846A6D7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9011" y="1255271"/>
            <a:ext cx="5757817" cy="4114207"/>
          </a:xfrm>
        </p:spPr>
        <p:txBody>
          <a:bodyPr/>
          <a:lstStyle/>
          <a:p>
            <a:r>
              <a:rPr lang="en-US" dirty="0"/>
              <a:t>ROI Analysis for a Permanent Wetland Easement </a:t>
            </a:r>
          </a:p>
          <a:p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 Financial and Environmental Evaluation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C1E137-B089-446E-9291-C168AC2459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087065-E1D1-4222-A146-780A56F5B4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881297-8F1D-4E2D-A6C7-6C484A5A6D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13" descr="A picture containing person, outdoor, sky, standing&#10;&#10;Description automatically generated">
            <a:extLst>
              <a:ext uri="{FF2B5EF4-FFF2-40B4-BE49-F238E27FC236}">
                <a16:creationId xmlns:a16="http://schemas.microsoft.com/office/drawing/2014/main" id="{1C1BCF2F-0A6E-2737-B596-B18FFC1F6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4" b="6114"/>
          <a:stretch/>
        </p:blipFill>
        <p:spPr>
          <a:xfrm>
            <a:off x="6225172" y="1255270"/>
            <a:ext cx="2902596" cy="2047712"/>
          </a:xfrm>
          <a:prstGeom prst="rect">
            <a:avLst/>
          </a:prstGeom>
        </p:spPr>
      </p:pic>
      <p:pic>
        <p:nvPicPr>
          <p:cNvPr id="4" name="Picture Placeholder 15" descr="A picture containing grass, worm, soil&#10;&#10;Description automatically generated">
            <a:extLst>
              <a:ext uri="{FF2B5EF4-FFF2-40B4-BE49-F238E27FC236}">
                <a16:creationId xmlns:a16="http://schemas.microsoft.com/office/drawing/2014/main" id="{4950715F-A5F9-140B-412D-828D4C82B1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65" b="3565"/>
          <a:stretch>
            <a:fillRect/>
          </a:stretch>
        </p:blipFill>
        <p:spPr>
          <a:xfrm>
            <a:off x="9320064" y="1255713"/>
            <a:ext cx="2871936" cy="2047270"/>
          </a:xfrm>
          <a:prstGeom prst="rect">
            <a:avLst/>
          </a:prstGeom>
        </p:spPr>
      </p:pic>
      <p:pic>
        <p:nvPicPr>
          <p:cNvPr id="5" name="Picture Placeholder 17" descr="A picture containing grass, sky, outdoor, outdoor object&#10;&#10;Description automatically generated">
            <a:extLst>
              <a:ext uri="{FF2B5EF4-FFF2-40B4-BE49-F238E27FC236}">
                <a16:creationId xmlns:a16="http://schemas.microsoft.com/office/drawing/2014/main" id="{AA68C21F-3322-62A1-9AF7-39AC94500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5" b="8145"/>
          <a:stretch/>
        </p:blipFill>
        <p:spPr>
          <a:xfrm>
            <a:off x="6225172" y="3495279"/>
            <a:ext cx="5966828" cy="1873645"/>
          </a:xfrm>
          <a:prstGeom prst="rect">
            <a:avLst/>
          </a:prstGeom>
        </p:spPr>
      </p:pic>
      <p:pic>
        <p:nvPicPr>
          <p:cNvPr id="6" name="NRCS Raindrop" descr="NRCS Raindrop Graphic">
            <a:extLst>
              <a:ext uri="{FF2B5EF4-FFF2-40B4-BE49-F238E27FC236}">
                <a16:creationId xmlns:a16="http://schemas.microsoft.com/office/drawing/2014/main" id="{130B38F8-258F-4DC9-B8F1-B20A1A726B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10463393" y="1554638"/>
            <a:ext cx="1728609" cy="34966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C6A7FA-7E64-507F-BF41-50574B103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54025"/>
            <a:ext cx="1302327" cy="1303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559A8A-D393-562D-8E8A-083F4CB53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327" y="5514109"/>
            <a:ext cx="1297337" cy="13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ED876-E45A-2AD7-B6BF-BF6EA52AB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BEED-768A-43CF-A57C-5B5D2C83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field with a playa wetland</a:t>
            </a:r>
          </a:p>
        </p:txBody>
      </p:sp>
      <p:pic>
        <p:nvPicPr>
          <p:cNvPr id="6" name="Content Placeholder 5" descr="A flooded field with grass and trees&#10;&#10;Description automatically generated">
            <a:extLst>
              <a:ext uri="{FF2B5EF4-FFF2-40B4-BE49-F238E27FC236}">
                <a16:creationId xmlns:a16="http://schemas.microsoft.com/office/drawing/2014/main" id="{6BEAB048-48A8-71E7-C75E-3B3F91DE57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5446"/>
            <a:ext cx="5594386" cy="3745002"/>
          </a:xfrm>
        </p:spPr>
      </p:pic>
      <p:pic>
        <p:nvPicPr>
          <p:cNvPr id="8" name="Content Placeholder 7" descr="A irrigation system in a field&#10;&#10;Description automatically generated">
            <a:extLst>
              <a:ext uri="{FF2B5EF4-FFF2-40B4-BE49-F238E27FC236}">
                <a16:creationId xmlns:a16="http://schemas.microsoft.com/office/drawing/2014/main" id="{5D844048-DDDF-CB49-6ED8-A166C6BE1B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1" y="2125446"/>
            <a:ext cx="5594386" cy="3745002"/>
          </a:xfrm>
        </p:spPr>
      </p:pic>
    </p:spTree>
    <p:extLst>
      <p:ext uri="{BB962C8B-B14F-4D97-AF65-F5344CB8AC3E}">
        <p14:creationId xmlns:p14="http://schemas.microsoft.com/office/powerpoint/2010/main" val="355852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F2855C-9EE7-6900-5247-80514025C6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Easements – enrolled in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5461-3222-6579-0938-678E5C8B27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6051" y="2124364"/>
            <a:ext cx="6976021" cy="3900932"/>
          </a:xfrm>
        </p:spPr>
        <p:txBody>
          <a:bodyPr/>
          <a:lstStyle/>
          <a:p>
            <a:r>
              <a:rPr lang="en-US" dirty="0"/>
              <a:t>Landowner one: 13.28 acres, $57,635</a:t>
            </a:r>
          </a:p>
          <a:p>
            <a:endParaRPr lang="en-US" dirty="0"/>
          </a:p>
          <a:p>
            <a:r>
              <a:rPr lang="en-US" dirty="0"/>
              <a:t>Landowner two: 38.42 acres, $143,118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B9496-ACF2-EBF5-B587-8F5D20D8B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23" r="9922"/>
          <a:stretch/>
        </p:blipFill>
        <p:spPr>
          <a:xfrm>
            <a:off x="7426908" y="1926825"/>
            <a:ext cx="4470400" cy="409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90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F5C3E3-724D-2C54-D79B-527C77471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Irrigation equipment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F131B-F63C-DBB0-4E36-826F1BF224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8DA69-60FB-BA42-EE27-C9D71994A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34" y="1627909"/>
            <a:ext cx="9760879" cy="404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D924D7-0276-7251-86C7-91E23B369993}"/>
              </a:ext>
            </a:extLst>
          </p:cNvPr>
          <p:cNvSpPr txBox="1"/>
          <p:nvPr/>
        </p:nvSpPr>
        <p:spPr>
          <a:xfrm>
            <a:off x="505434" y="5718605"/>
            <a:ext cx="7948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Contribution: 	  44%	        45%	6%	      1%		4%</a:t>
            </a:r>
          </a:p>
        </p:txBody>
      </p:sp>
    </p:spTree>
    <p:extLst>
      <p:ext uri="{BB962C8B-B14F-4D97-AF65-F5344CB8AC3E}">
        <p14:creationId xmlns:p14="http://schemas.microsoft.com/office/powerpoint/2010/main" val="2445565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cover with text&#10;&#10;Description automatically generated">
            <a:extLst>
              <a:ext uri="{FF2B5EF4-FFF2-40B4-BE49-F238E27FC236}">
                <a16:creationId xmlns:a16="http://schemas.microsoft.com/office/drawing/2014/main" id="{05BB8113-BDC0-D7CD-2EAF-E8B597F5C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91" y="449322"/>
            <a:ext cx="9891617" cy="59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41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94F016-97D2-8D17-D8E8-2A84B6E2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" y="914400"/>
            <a:ext cx="12000479" cy="44622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1D3BA2-59C0-34F8-CD10-9A76D8B6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99949"/>
            <a:ext cx="10515600" cy="896747"/>
          </a:xfrm>
        </p:spPr>
        <p:txBody>
          <a:bodyPr/>
          <a:lstStyle/>
          <a:p>
            <a:r>
              <a:rPr lang="en-US" dirty="0"/>
              <a:t>Nebraska Crop Budgets</a:t>
            </a: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C68B3B7A-E566-8356-A65F-FC40F3488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7"/>
          <a:stretch/>
        </p:blipFill>
        <p:spPr>
          <a:xfrm>
            <a:off x="346583" y="5261718"/>
            <a:ext cx="11498832" cy="13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59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poster with text and images of farm equipment&#10;&#10;Description automatically generated">
            <a:extLst>
              <a:ext uri="{FF2B5EF4-FFF2-40B4-BE49-F238E27FC236}">
                <a16:creationId xmlns:a16="http://schemas.microsoft.com/office/drawing/2014/main" id="{26BD4607-5C26-C006-D0A2-18CACD4AD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05" y="380736"/>
            <a:ext cx="9807790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7B13-7B86-F40C-F710-BCD5C65B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732155"/>
          </a:xfrm>
        </p:spPr>
        <p:txBody>
          <a:bodyPr/>
          <a:lstStyle/>
          <a:p>
            <a:r>
              <a:rPr lang="en-US" dirty="0"/>
              <a:t>Nebraska Farm Custom Rates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F95C3E7-8BB6-F662-82F2-E9669266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1" y="1156970"/>
            <a:ext cx="10853915" cy="519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63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57612-9E77-F361-287F-DCCBFE88E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C77937-3F9C-6893-C1E7-4C670290F08F}"/>
              </a:ext>
            </a:extLst>
          </p:cNvPr>
          <p:cNvSpPr/>
          <p:nvPr/>
        </p:nvSpPr>
        <p:spPr>
          <a:xfrm>
            <a:off x="2596093" y="5946371"/>
            <a:ext cx="2845972" cy="1877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436A14-DFF8-FC6B-EEDC-DF4C013B2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Landowner 1: Financial Overview - Costs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9D0288-AB1C-21D3-CA31-8CD65D23A66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96093" y="1627188"/>
            <a:ext cx="7199838" cy="45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5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A6E2EF-2B40-7FEE-7C08-E05A7BBA4788}"/>
              </a:ext>
            </a:extLst>
          </p:cNvPr>
          <p:cNvSpPr/>
          <p:nvPr/>
        </p:nvSpPr>
        <p:spPr>
          <a:xfrm>
            <a:off x="2519804" y="5946371"/>
            <a:ext cx="2794800" cy="1877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DCC0DE-4216-944D-EC7E-BDADF9797E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Landowner 2: Financial Overview - Costs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8D4A3C1-E702-56FB-251E-237A1B3D6BE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19804" y="1627188"/>
            <a:ext cx="7352416" cy="45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7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649256-25FE-EFAB-59C5-8278A8BF67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Landowner 1 Yields and Revenue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F434AD-81AE-5DD2-1AC9-A31376060A50}"/>
              </a:ext>
            </a:extLst>
          </p:cNvPr>
          <p:cNvSpPr/>
          <p:nvPr/>
        </p:nvSpPr>
        <p:spPr>
          <a:xfrm>
            <a:off x="0" y="4971011"/>
            <a:ext cx="11227724" cy="376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DAF08E-21AF-8C76-9F29-9A096FE9ACDB}"/>
              </a:ext>
            </a:extLst>
          </p:cNvPr>
          <p:cNvGrpSpPr/>
          <p:nvPr/>
        </p:nvGrpSpPr>
        <p:grpSpPr>
          <a:xfrm>
            <a:off x="117937" y="1747410"/>
            <a:ext cx="10991850" cy="3263900"/>
            <a:chOff x="117937" y="1747410"/>
            <a:chExt cx="10991850" cy="32639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B28CC7-05B8-AF3F-8E3D-12AFD4661553}"/>
                </a:ext>
              </a:extLst>
            </p:cNvPr>
            <p:cNvSpPr/>
            <p:nvPr/>
          </p:nvSpPr>
          <p:spPr>
            <a:xfrm>
              <a:off x="196776" y="3585562"/>
              <a:ext cx="3444199" cy="7924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CE1ADCAA-1F0A-56FA-5A85-1B16AEFD54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7937" y="1747410"/>
              <a:ext cx="10982325" cy="326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61540E9B-F767-E703-7F2C-92C27F338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1756935"/>
              <a:ext cx="10969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Corn Price per bu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AF5D94D-642E-F92F-DDED-5F9F5DB7A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237" y="1756935"/>
              <a:ext cx="3333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4.32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34467845-3D80-6D1F-646C-611F54891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37" y="1756935"/>
              <a:ext cx="12303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4B5B0538-C908-580B-D101-607DFD0D1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100" y="1756935"/>
              <a:ext cx="1047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A3D66CC3-747A-1AFB-F277-305E20325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1961723"/>
              <a:ext cx="13827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Soybeans price per bu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632E4CC7-ED39-EA39-EF38-8BF4EBB1F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9150" y="1961723"/>
              <a:ext cx="4000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10.06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9005260B-E441-E52E-A351-6EF819CEB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37" y="1961723"/>
              <a:ext cx="11731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A979F671-C91F-2A7D-DC6D-0B2BE75F6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950" y="1961723"/>
              <a:ext cx="1047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9EB05AE2-0797-22B9-D0EE-B866FF90F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2164923"/>
              <a:ext cx="12207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Easement Payment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73D2FDE7-A155-A4AF-2C85-47E9DC863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0387" y="2168098"/>
              <a:ext cx="6572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57,635.00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8259FFF3-755D-14D9-4118-8B99D5455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37" y="2164923"/>
              <a:ext cx="9636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E7869DCD-633B-0016-252F-703F3A899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762" y="2164923"/>
              <a:ext cx="1047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B329E353-771F-DCC1-B073-F3C8860F9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887" y="2571323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11E7D5E5-AEB1-2610-3B3C-888474BEB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537" y="2571323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2540CE25-95DE-0955-65AA-023588BCC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7612" y="2571323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AEA9F576-CF5A-7D0A-98EE-FCA537850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6737" y="2571323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768F5273-D81A-FE06-D4D1-D31CE953D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8875" y="2582435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4CEC1B33-9E35-8EB5-0221-5A522C85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8000" y="2571323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7C5A5B5F-B572-9D81-4434-5EC4921F4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7125" y="2582435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2022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FF6DB3E0-78CF-526F-B8B5-87EC1EBE7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8312" y="2571323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2023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8C802AC1-7ADB-1618-A57B-48E830154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2774523"/>
              <a:ext cx="10017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Bushels of Corn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DBF28A90-E8A9-12AB-5FC2-EE851A48B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862" y="2785635"/>
              <a:ext cx="438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15848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395BD105-80C2-04B0-B015-BC0B5A48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0062" y="2774523"/>
              <a:ext cx="438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12219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77B5E351-D393-0474-5287-6C71666C1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1725" y="2774523"/>
              <a:ext cx="438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15940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CC9525F1-1761-70C1-6830-E8DE12D15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0450" y="2774523"/>
              <a:ext cx="438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15600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92496CDF-892C-E3B0-D531-33E37B3FF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1637" y="2774523"/>
              <a:ext cx="438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15645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le 32">
              <a:extLst>
                <a:ext uri="{FF2B5EF4-FFF2-40B4-BE49-F238E27FC236}">
                  <a16:creationId xmlns:a16="http://schemas.microsoft.com/office/drawing/2014/main" id="{5B1168DC-54C5-EEE9-48B6-C1F7F6319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2977723"/>
              <a:ext cx="12874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Bushels of Soybeans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1F65BEDA-6C40-0DCA-C6E5-DA0F6B59E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8412" y="2987248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2774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378F6DE0-975F-A636-D639-A4A1DA843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7612" y="2977723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5306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55CFB718-02B7-40BF-236E-B94320519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8000" y="2977723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4305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A59D6CBF-78EF-F713-8984-6ACCB57F0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3587323"/>
              <a:ext cx="19542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Total Corn Revenue before 2021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298424A6-89B1-DB50-3B4B-2E0217A47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237" y="3592085"/>
              <a:ext cx="7334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190,110.24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7B6557FA-7E8D-F9E7-9BD9-52F23EB2C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37" y="3587323"/>
              <a:ext cx="8778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id="{10C99BF1-5778-003A-2736-4D5603640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037" y="3587323"/>
              <a:ext cx="1047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angle 40">
              <a:extLst>
                <a:ext uri="{FF2B5EF4-FFF2-40B4-BE49-F238E27FC236}">
                  <a16:creationId xmlns:a16="http://schemas.microsoft.com/office/drawing/2014/main" id="{576E8E90-D47B-D4A9-FF0B-F632F27E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3993723"/>
              <a:ext cx="184943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Total Corn Revenue after 2021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EC526780-7D3C-60E7-A5CA-43E2FE229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237" y="4014360"/>
              <a:ext cx="7334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134,978.40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id="{57D546ED-35B9-E091-F733-E6CB3CC05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37" y="3790523"/>
              <a:ext cx="8778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id="{923C53FE-4D75-4F67-7579-F878C49DA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037" y="3790523"/>
              <a:ext cx="1047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F68EBFCB-821C-B29A-5B11-15E94C6F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3790523"/>
              <a:ext cx="21732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Total Soybean Revenue before 2021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CE27DAEB-7F03-6DB6-551C-BC62D4F33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725" y="3820685"/>
              <a:ext cx="6572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81,284.80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6">
              <a:extLst>
                <a:ext uri="{FF2B5EF4-FFF2-40B4-BE49-F238E27FC236}">
                  <a16:creationId xmlns:a16="http://schemas.microsoft.com/office/drawing/2014/main" id="{1B6DEB38-3DA1-BB26-CE73-B20295212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37" y="3993723"/>
              <a:ext cx="9636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id="{2E5733CD-4FE7-AF61-5432-396242C2A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762" y="3993723"/>
              <a:ext cx="1047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48">
              <a:extLst>
                <a:ext uri="{FF2B5EF4-FFF2-40B4-BE49-F238E27FC236}">
                  <a16:creationId xmlns:a16="http://schemas.microsoft.com/office/drawing/2014/main" id="{E0FCAD60-9C12-B420-3E32-6CB0DA706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12" y="4198510"/>
              <a:ext cx="20685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Total Soybean Revenue after 2021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5C1B0B54-E4C6-F9DE-E406-2AD39783E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437" y="4187398"/>
              <a:ext cx="6572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43,308.30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0">
              <a:extLst>
                <a:ext uri="{FF2B5EF4-FFF2-40B4-BE49-F238E27FC236}">
                  <a16:creationId xmlns:a16="http://schemas.microsoft.com/office/drawing/2014/main" id="{25FF7CB9-9E48-96B0-E4BA-DB7CC4CCA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37" y="4198510"/>
              <a:ext cx="9636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id="{6CDA5720-550E-3C33-CF9B-BADE53CE3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762" y="4198510"/>
              <a:ext cx="1047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2">
              <a:extLst>
                <a:ext uri="{FF2B5EF4-FFF2-40B4-BE49-F238E27FC236}">
                  <a16:creationId xmlns:a16="http://schemas.microsoft.com/office/drawing/2014/main" id="{6D348F98-E900-AA70-CC33-C71C7365C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76" y="4409072"/>
              <a:ext cx="6858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Grazing($)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53">
              <a:extLst>
                <a:ext uri="{FF2B5EF4-FFF2-40B4-BE49-F238E27FC236}">
                  <a16:creationId xmlns:a16="http://schemas.microsoft.com/office/drawing/2014/main" id="{93276CF8-96CA-E8EE-49C1-EFBEB1E6B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762" y="4401710"/>
              <a:ext cx="433388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833.61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Line 54">
              <a:extLst>
                <a:ext uri="{FF2B5EF4-FFF2-40B4-BE49-F238E27FC236}">
                  <a16:creationId xmlns:a16="http://schemas.microsoft.com/office/drawing/2014/main" id="{8FBCE801-0DE8-D176-BEDC-6CE3BF5FF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1747410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9" name="Rectangle 55">
              <a:extLst>
                <a:ext uri="{FF2B5EF4-FFF2-40B4-BE49-F238E27FC236}">
                  <a16:creationId xmlns:a16="http://schemas.microsoft.com/office/drawing/2014/main" id="{92DE9590-F9D7-C07E-6CE2-47BA26DF3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1747410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0" name="Line 56">
              <a:extLst>
                <a:ext uri="{FF2B5EF4-FFF2-40B4-BE49-F238E27FC236}">
                  <a16:creationId xmlns:a16="http://schemas.microsoft.com/office/drawing/2014/main" id="{AF926F2C-AE23-5402-E428-DB2E48D55E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1950610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1" name="Rectangle 57">
              <a:extLst>
                <a:ext uri="{FF2B5EF4-FFF2-40B4-BE49-F238E27FC236}">
                  <a16:creationId xmlns:a16="http://schemas.microsoft.com/office/drawing/2014/main" id="{BBF0ED8C-D6FC-F5A8-BBF1-5D6FBAB58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1950610"/>
              <a:ext cx="10972800" cy="111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2" name="Line 58">
              <a:extLst>
                <a:ext uri="{FF2B5EF4-FFF2-40B4-BE49-F238E27FC236}">
                  <a16:creationId xmlns:a16="http://schemas.microsoft.com/office/drawing/2014/main" id="{DD7A033E-773D-0E00-6C33-7B6969E920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2153810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66809755-5B99-3893-2665-13D3ABC57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2153810"/>
              <a:ext cx="10972800" cy="111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4" name="Line 60">
              <a:extLst>
                <a:ext uri="{FF2B5EF4-FFF2-40B4-BE49-F238E27FC236}">
                  <a16:creationId xmlns:a16="http://schemas.microsoft.com/office/drawing/2014/main" id="{A1335E0C-F995-F580-7EE1-6D73CEC91D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2357010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5" name="Rectangle 61">
              <a:extLst>
                <a:ext uri="{FF2B5EF4-FFF2-40B4-BE49-F238E27FC236}">
                  <a16:creationId xmlns:a16="http://schemas.microsoft.com/office/drawing/2014/main" id="{5BF606DF-1579-FA5D-EBD9-7BF7DA6CC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2357010"/>
              <a:ext cx="10972800" cy="111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6" name="Line 62">
              <a:extLst>
                <a:ext uri="{FF2B5EF4-FFF2-40B4-BE49-F238E27FC236}">
                  <a16:creationId xmlns:a16="http://schemas.microsoft.com/office/drawing/2014/main" id="{D999F7D6-8098-162F-6A9E-442463F1E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2560210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7" name="Rectangle 63">
              <a:extLst>
                <a:ext uri="{FF2B5EF4-FFF2-40B4-BE49-F238E27FC236}">
                  <a16:creationId xmlns:a16="http://schemas.microsoft.com/office/drawing/2014/main" id="{8A722246-8A38-D01C-76FE-EACDD4EFD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2560210"/>
              <a:ext cx="10972800" cy="111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8" name="Line 64">
              <a:extLst>
                <a:ext uri="{FF2B5EF4-FFF2-40B4-BE49-F238E27FC236}">
                  <a16:creationId xmlns:a16="http://schemas.microsoft.com/office/drawing/2014/main" id="{467BC082-86AC-3F43-03DE-674A657771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27649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9" name="Rectangle 65">
              <a:extLst>
                <a:ext uri="{FF2B5EF4-FFF2-40B4-BE49-F238E27FC236}">
                  <a16:creationId xmlns:a16="http://schemas.microsoft.com/office/drawing/2014/main" id="{05CFBE84-13AC-9C65-96AB-1F1BEEF24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2764998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0" name="Line 66">
              <a:extLst>
                <a:ext uri="{FF2B5EF4-FFF2-40B4-BE49-F238E27FC236}">
                  <a16:creationId xmlns:a16="http://schemas.microsoft.com/office/drawing/2014/main" id="{5427C936-AD7E-0D83-5D10-26C3006FB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29681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1" name="Rectangle 67">
              <a:extLst>
                <a:ext uri="{FF2B5EF4-FFF2-40B4-BE49-F238E27FC236}">
                  <a16:creationId xmlns:a16="http://schemas.microsoft.com/office/drawing/2014/main" id="{AFBF9778-DF99-9CBD-063D-E24C3A196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2968198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2" name="Line 68">
              <a:extLst>
                <a:ext uri="{FF2B5EF4-FFF2-40B4-BE49-F238E27FC236}">
                  <a16:creationId xmlns:a16="http://schemas.microsoft.com/office/drawing/2014/main" id="{1B6CFFD1-F88B-F3BB-E524-344465DD0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31713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3" name="Rectangle 69">
              <a:extLst>
                <a:ext uri="{FF2B5EF4-FFF2-40B4-BE49-F238E27FC236}">
                  <a16:creationId xmlns:a16="http://schemas.microsoft.com/office/drawing/2014/main" id="{D9E78AFA-18A7-9CC2-05DC-9CBFDF637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3171398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4" name="Line 70">
              <a:extLst>
                <a:ext uri="{FF2B5EF4-FFF2-40B4-BE49-F238E27FC236}">
                  <a16:creationId xmlns:a16="http://schemas.microsoft.com/office/drawing/2014/main" id="{9F863B24-0591-EB1D-9314-730F47638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33745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5" name="Rectangle 71">
              <a:extLst>
                <a:ext uri="{FF2B5EF4-FFF2-40B4-BE49-F238E27FC236}">
                  <a16:creationId xmlns:a16="http://schemas.microsoft.com/office/drawing/2014/main" id="{2FD13319-5B31-59AC-EEF2-30CCFDB6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3374598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6" name="Line 72">
              <a:extLst>
                <a:ext uri="{FF2B5EF4-FFF2-40B4-BE49-F238E27FC236}">
                  <a16:creationId xmlns:a16="http://schemas.microsoft.com/office/drawing/2014/main" id="{7F1AEC67-0EDF-5DC7-26A9-1E0688DB4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35777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7" name="Rectangle 73">
              <a:extLst>
                <a:ext uri="{FF2B5EF4-FFF2-40B4-BE49-F238E27FC236}">
                  <a16:creationId xmlns:a16="http://schemas.microsoft.com/office/drawing/2014/main" id="{CEE48095-7BD3-FB2C-1006-A5944075A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3577798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8" name="Line 74">
              <a:extLst>
                <a:ext uri="{FF2B5EF4-FFF2-40B4-BE49-F238E27FC236}">
                  <a16:creationId xmlns:a16="http://schemas.microsoft.com/office/drawing/2014/main" id="{33B2FB06-3042-4994-1423-F654386D8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37809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9" name="Rectangle 75">
              <a:extLst>
                <a:ext uri="{FF2B5EF4-FFF2-40B4-BE49-F238E27FC236}">
                  <a16:creationId xmlns:a16="http://schemas.microsoft.com/office/drawing/2014/main" id="{1E3386AB-A7E7-5B87-5B3B-0E4427307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3780998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0" name="Line 76">
              <a:extLst>
                <a:ext uri="{FF2B5EF4-FFF2-40B4-BE49-F238E27FC236}">
                  <a16:creationId xmlns:a16="http://schemas.microsoft.com/office/drawing/2014/main" id="{3BAAA64D-BA91-8AEF-3F08-E006167587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39841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1" name="Rectangle 77">
              <a:extLst>
                <a:ext uri="{FF2B5EF4-FFF2-40B4-BE49-F238E27FC236}">
                  <a16:creationId xmlns:a16="http://schemas.microsoft.com/office/drawing/2014/main" id="{C3262129-5B20-B22F-F447-829CA05EB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3984198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2" name="Line 78">
              <a:extLst>
                <a:ext uri="{FF2B5EF4-FFF2-40B4-BE49-F238E27FC236}">
                  <a16:creationId xmlns:a16="http://schemas.microsoft.com/office/drawing/2014/main" id="{299B6181-5CF1-4173-5203-9F17D5C688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41873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3" name="Rectangle 79">
              <a:extLst>
                <a:ext uri="{FF2B5EF4-FFF2-40B4-BE49-F238E27FC236}">
                  <a16:creationId xmlns:a16="http://schemas.microsoft.com/office/drawing/2014/main" id="{EFF99CB3-3B2F-6D79-693A-17D6A3DA6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4187398"/>
              <a:ext cx="10972800" cy="111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4" name="Line 80">
              <a:extLst>
                <a:ext uri="{FF2B5EF4-FFF2-40B4-BE49-F238E27FC236}">
                  <a16:creationId xmlns:a16="http://schemas.microsoft.com/office/drawing/2014/main" id="{40316FAB-A6AA-25A1-D518-2DA0BD4BE1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43905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5" name="Rectangle 81">
              <a:extLst>
                <a:ext uri="{FF2B5EF4-FFF2-40B4-BE49-F238E27FC236}">
                  <a16:creationId xmlns:a16="http://schemas.microsoft.com/office/drawing/2014/main" id="{A08A7896-347C-E3C8-1E36-EC7506C70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4390598"/>
              <a:ext cx="10972800" cy="111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6" name="Line 82">
              <a:extLst>
                <a:ext uri="{FF2B5EF4-FFF2-40B4-BE49-F238E27FC236}">
                  <a16:creationId xmlns:a16="http://schemas.microsoft.com/office/drawing/2014/main" id="{8BBFADAC-483E-31A6-FB54-69089695B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45937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7" name="Rectangle 83">
              <a:extLst>
                <a:ext uri="{FF2B5EF4-FFF2-40B4-BE49-F238E27FC236}">
                  <a16:creationId xmlns:a16="http://schemas.microsoft.com/office/drawing/2014/main" id="{419FB0FF-EDDC-4D30-69D7-DFBA47EA2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4593798"/>
              <a:ext cx="10972800" cy="111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8" name="Line 84">
              <a:extLst>
                <a:ext uri="{FF2B5EF4-FFF2-40B4-BE49-F238E27FC236}">
                  <a16:creationId xmlns:a16="http://schemas.microsoft.com/office/drawing/2014/main" id="{59A61D47-AC5D-1077-8C15-DC75A3D2FD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4796998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9" name="Rectangle 85">
              <a:extLst>
                <a:ext uri="{FF2B5EF4-FFF2-40B4-BE49-F238E27FC236}">
                  <a16:creationId xmlns:a16="http://schemas.microsoft.com/office/drawing/2014/main" id="{96BF570C-F227-91FD-B36A-A9D6009F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4796998"/>
              <a:ext cx="10972800" cy="111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0" name="Line 86">
              <a:extLst>
                <a:ext uri="{FF2B5EF4-FFF2-40B4-BE49-F238E27FC236}">
                  <a16:creationId xmlns:a16="http://schemas.microsoft.com/office/drawing/2014/main" id="{A84133A9-59E3-351F-4569-7DB5822084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5001785"/>
              <a:ext cx="10972800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1" name="Rectangle 87">
              <a:extLst>
                <a:ext uri="{FF2B5EF4-FFF2-40B4-BE49-F238E27FC236}">
                  <a16:creationId xmlns:a16="http://schemas.microsoft.com/office/drawing/2014/main" id="{9BC29F14-49C4-5823-9535-9DD31B5DE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5001785"/>
              <a:ext cx="10972800" cy="95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2" name="Line 88">
              <a:extLst>
                <a:ext uri="{FF2B5EF4-FFF2-40B4-BE49-F238E27FC236}">
                  <a16:creationId xmlns:a16="http://schemas.microsoft.com/office/drawing/2014/main" id="{132027D8-A703-BB8F-109E-9BDAFF107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37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3" name="Rectangle 89">
              <a:extLst>
                <a:ext uri="{FF2B5EF4-FFF2-40B4-BE49-F238E27FC236}">
                  <a16:creationId xmlns:a16="http://schemas.microsoft.com/office/drawing/2014/main" id="{29182234-1423-54EC-A7BD-A899FE9E2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37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4" name="Line 90">
              <a:extLst>
                <a:ext uri="{FF2B5EF4-FFF2-40B4-BE49-F238E27FC236}">
                  <a16:creationId xmlns:a16="http://schemas.microsoft.com/office/drawing/2014/main" id="{37BD1987-84EA-3463-616F-BD75EF149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637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5" name="Rectangle 91">
              <a:extLst>
                <a:ext uri="{FF2B5EF4-FFF2-40B4-BE49-F238E27FC236}">
                  <a16:creationId xmlns:a16="http://schemas.microsoft.com/office/drawing/2014/main" id="{4F1048C0-CECC-420C-D7E2-F51A3D2F5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637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6" name="Line 92">
              <a:extLst>
                <a:ext uri="{FF2B5EF4-FFF2-40B4-BE49-F238E27FC236}">
                  <a16:creationId xmlns:a16="http://schemas.microsoft.com/office/drawing/2014/main" id="{3C8DE0ED-E52C-3509-E9B1-137A58E2D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0950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7" name="Rectangle 93">
              <a:extLst>
                <a:ext uri="{FF2B5EF4-FFF2-40B4-BE49-F238E27FC236}">
                  <a16:creationId xmlns:a16="http://schemas.microsoft.com/office/drawing/2014/main" id="{22062FC3-B4E7-ED6A-EED2-792ADB27C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0950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8" name="Line 94">
              <a:extLst>
                <a:ext uri="{FF2B5EF4-FFF2-40B4-BE49-F238E27FC236}">
                  <a16:creationId xmlns:a16="http://schemas.microsoft.com/office/drawing/2014/main" id="{4C7CA164-149C-3180-87DA-6F01DB446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0362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9" name="Rectangle 95">
              <a:extLst>
                <a:ext uri="{FF2B5EF4-FFF2-40B4-BE49-F238E27FC236}">
                  <a16:creationId xmlns:a16="http://schemas.microsoft.com/office/drawing/2014/main" id="{4628B145-5A87-3F4A-88BA-EAFA3B57F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0362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0" name="Line 96">
              <a:extLst>
                <a:ext uri="{FF2B5EF4-FFF2-40B4-BE49-F238E27FC236}">
                  <a16:creationId xmlns:a16="http://schemas.microsoft.com/office/drawing/2014/main" id="{639F2B66-99D4-0B94-2A66-F73F9D6060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9962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1" name="Rectangle 97">
              <a:extLst>
                <a:ext uri="{FF2B5EF4-FFF2-40B4-BE49-F238E27FC236}">
                  <a16:creationId xmlns:a16="http://schemas.microsoft.com/office/drawing/2014/main" id="{2E560BC4-FBA7-6060-D803-7F1F49EDA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9962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2" name="Line 98">
              <a:extLst>
                <a:ext uri="{FF2B5EF4-FFF2-40B4-BE49-F238E27FC236}">
                  <a16:creationId xmlns:a16="http://schemas.microsoft.com/office/drawing/2014/main" id="{2CA444FA-8AD0-B65D-B103-FBD00E7EAE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39562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3" name="Rectangle 99">
              <a:extLst>
                <a:ext uri="{FF2B5EF4-FFF2-40B4-BE49-F238E27FC236}">
                  <a16:creationId xmlns:a16="http://schemas.microsoft.com/office/drawing/2014/main" id="{BE0B8038-B3ED-6C79-60F1-0E05A44C2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9562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4" name="Line 100">
              <a:extLst>
                <a:ext uri="{FF2B5EF4-FFF2-40B4-BE49-F238E27FC236}">
                  <a16:creationId xmlns:a16="http://schemas.microsoft.com/office/drawing/2014/main" id="{F37A9D4C-8711-AC7D-E9D4-9E99F3BD3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0750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5" name="Rectangle 101">
              <a:extLst>
                <a:ext uri="{FF2B5EF4-FFF2-40B4-BE49-F238E27FC236}">
                  <a16:creationId xmlns:a16="http://schemas.microsoft.com/office/drawing/2014/main" id="{A3EC9976-6842-F1E9-2103-4CBC1E2DB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0750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6" name="Line 102">
              <a:extLst>
                <a:ext uri="{FF2B5EF4-FFF2-40B4-BE49-F238E27FC236}">
                  <a16:creationId xmlns:a16="http://schemas.microsoft.com/office/drawing/2014/main" id="{562109A2-88CE-2995-28DA-3EC791DAD6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60350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7" name="Rectangle 103">
              <a:extLst>
                <a:ext uri="{FF2B5EF4-FFF2-40B4-BE49-F238E27FC236}">
                  <a16:creationId xmlns:a16="http://schemas.microsoft.com/office/drawing/2014/main" id="{158661BC-97ED-5EA8-6A05-8F0596C7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0350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8" name="Line 104">
              <a:extLst>
                <a:ext uri="{FF2B5EF4-FFF2-40B4-BE49-F238E27FC236}">
                  <a16:creationId xmlns:a16="http://schemas.microsoft.com/office/drawing/2014/main" id="{C8235980-D155-E42B-016A-32C51BCE9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69950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9" name="Rectangle 105">
              <a:extLst>
                <a:ext uri="{FF2B5EF4-FFF2-40B4-BE49-F238E27FC236}">
                  <a16:creationId xmlns:a16="http://schemas.microsoft.com/office/drawing/2014/main" id="{1DB735BD-65BC-14A4-A11B-8938E1FCE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9950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0" name="Line 106">
              <a:extLst>
                <a:ext uri="{FF2B5EF4-FFF2-40B4-BE49-F238E27FC236}">
                  <a16:creationId xmlns:a16="http://schemas.microsoft.com/office/drawing/2014/main" id="{BF223F04-3E40-99FA-F6D2-77285EEB1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81137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1" name="Rectangle 107">
              <a:extLst>
                <a:ext uri="{FF2B5EF4-FFF2-40B4-BE49-F238E27FC236}">
                  <a16:creationId xmlns:a16="http://schemas.microsoft.com/office/drawing/2014/main" id="{8C8BD680-6B8E-1064-3BFE-46736E8DB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1137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2" name="Line 108">
              <a:extLst>
                <a:ext uri="{FF2B5EF4-FFF2-40B4-BE49-F238E27FC236}">
                  <a16:creationId xmlns:a16="http://schemas.microsoft.com/office/drawing/2014/main" id="{7B31DEF3-BD3C-C6EB-F2D2-F2F396F68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0737" y="1747410"/>
              <a:ext cx="0" cy="326390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3" name="Rectangle 109">
              <a:extLst>
                <a:ext uri="{FF2B5EF4-FFF2-40B4-BE49-F238E27FC236}">
                  <a16:creationId xmlns:a16="http://schemas.microsoft.com/office/drawing/2014/main" id="{156F3EDC-EB86-2E3E-5935-BAC47A849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0737" y="1747410"/>
              <a:ext cx="9525" cy="3263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F9ECE30-58EA-E517-37C4-BA697F17D8A4}"/>
                </a:ext>
              </a:extLst>
            </p:cNvPr>
            <p:cNvSpPr txBox="1"/>
            <p:nvPr/>
          </p:nvSpPr>
          <p:spPr>
            <a:xfrm>
              <a:off x="5646998" y="3741638"/>
              <a:ext cx="95410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45859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$271,395.04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2022775-B977-5396-81A6-088750DF6F54}"/>
                </a:ext>
              </a:extLst>
            </p:cNvPr>
            <p:cNvSpPr txBox="1"/>
            <p:nvPr/>
          </p:nvSpPr>
          <p:spPr>
            <a:xfrm>
              <a:off x="5667838" y="4210787"/>
              <a:ext cx="95410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45859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$179,120.31</a:t>
              </a:r>
            </a:p>
          </p:txBody>
        </p:sp>
        <p:sp>
          <p:nvSpPr>
            <p:cNvPr id="116" name="Arrow: Chevron 115">
              <a:extLst>
                <a:ext uri="{FF2B5EF4-FFF2-40B4-BE49-F238E27FC236}">
                  <a16:creationId xmlns:a16="http://schemas.microsoft.com/office/drawing/2014/main" id="{4D6A2794-E38D-B74E-9CE2-6619700E5189}"/>
                </a:ext>
              </a:extLst>
            </p:cNvPr>
            <p:cNvSpPr/>
            <p:nvPr/>
          </p:nvSpPr>
          <p:spPr>
            <a:xfrm>
              <a:off x="5283946" y="3694874"/>
              <a:ext cx="383892" cy="261610"/>
            </a:xfrm>
            <a:prstGeom prst="chevr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7" name="Arrow: Chevron 116">
              <a:extLst>
                <a:ext uri="{FF2B5EF4-FFF2-40B4-BE49-F238E27FC236}">
                  <a16:creationId xmlns:a16="http://schemas.microsoft.com/office/drawing/2014/main" id="{4CC589FF-A053-EC9E-EF0E-7246D4EE579F}"/>
                </a:ext>
              </a:extLst>
            </p:cNvPr>
            <p:cNvSpPr/>
            <p:nvPr/>
          </p:nvSpPr>
          <p:spPr>
            <a:xfrm>
              <a:off x="5283946" y="4211961"/>
              <a:ext cx="383892" cy="261610"/>
            </a:xfrm>
            <a:prstGeom prst="chevr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2AE7C5A-5EA9-E445-96FE-973582EF19EB}"/>
                </a:ext>
              </a:extLst>
            </p:cNvPr>
            <p:cNvSpPr txBox="1"/>
            <p:nvPr/>
          </p:nvSpPr>
          <p:spPr>
            <a:xfrm>
              <a:off x="6820362" y="3733250"/>
              <a:ext cx="238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59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(3 years corn, 2 years soybean)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DA8E460-4EBA-99E2-B137-4C610367A6BA}"/>
                </a:ext>
              </a:extLst>
            </p:cNvPr>
            <p:cNvSpPr txBox="1"/>
            <p:nvPr/>
          </p:nvSpPr>
          <p:spPr>
            <a:xfrm>
              <a:off x="6862098" y="4162649"/>
              <a:ext cx="33877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59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(2 years corn, 1 year soybean, 1 year grazing)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180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1D7B7-385F-FDF9-1703-04184C6AB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08FFF4-A337-3673-8D65-156A7E230158}"/>
              </a:ext>
            </a:extLst>
          </p:cNvPr>
          <p:cNvSpPr/>
          <p:nvPr/>
        </p:nvSpPr>
        <p:spPr>
          <a:xfrm>
            <a:off x="171879" y="4062153"/>
            <a:ext cx="3203088" cy="7204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F0B291-FA58-AA15-5C11-44457FB79F31}"/>
              </a:ext>
            </a:extLst>
          </p:cNvPr>
          <p:cNvSpPr/>
          <p:nvPr/>
        </p:nvSpPr>
        <p:spPr>
          <a:xfrm>
            <a:off x="155254" y="4782589"/>
            <a:ext cx="3219713" cy="1904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EF555B-24E2-FC26-6279-539FF280FC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Landowner 2 Yields and Revenue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E014C32-1017-2F74-19B0-E097B8FC46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1450" y="2344738"/>
            <a:ext cx="11382375" cy="2666999"/>
            <a:chOff x="108" y="1477"/>
            <a:chExt cx="7170" cy="168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D330EB5D-C31A-C11C-72C9-7B6A369C6BA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8" y="1477"/>
              <a:ext cx="7170" cy="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9CB8DA33-E406-E7E1-3C1F-BE43C4EDA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488"/>
              <a:ext cx="65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Corn Price per bu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AAA548F6-B0DC-F3C5-8DBA-42F81B74B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" y="1488"/>
              <a:ext cx="194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4.32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F712F675-D978-B98F-95D9-05D224C4B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1488"/>
              <a:ext cx="85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0A0F38D6-BAFB-4C23-C2BF-8AB6399C8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0" y="1488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79F9139A-63D8-065F-8234-51155F109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609"/>
              <a:ext cx="82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Soybeans price per bu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F98BBA0-41C2-5DFA-C51F-9CC598467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" y="1609"/>
              <a:ext cx="240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10.06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D9DAC1FB-0680-214E-24B8-602D6C4CE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1609"/>
              <a:ext cx="82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C8A10921-4CFC-F854-D502-1FE267077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609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4B997FD7-99AF-BD55-88F5-095EA7507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729"/>
              <a:ext cx="7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Easement payment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1E88AEA7-2D9D-025A-F744-465B92C81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8" y="1729"/>
              <a:ext cx="43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143,118.00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4B2FAED7-2BA9-DDB2-E8DC-31ABA5136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1729"/>
              <a:ext cx="64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5A4AF0C7-7406-C8D5-0B91-2090F0737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1729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EFCFFFB3-6A47-90B2-5071-4CE081A2F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50"/>
              <a:ext cx="129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NE Average Farmland Value (per ac)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CD36AF67-9D05-4996-88A6-501548B30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8" y="1850"/>
              <a:ext cx="34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4,015.00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65890871-D74A-7BE9-D801-FAD1EE16B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1850"/>
              <a:ext cx="7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D37FAE60-618C-785A-CB7C-B3C73F6CC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3" y="1850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A364D22B-2EFD-93A3-4CE5-11D051C76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2085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388B3EAF-3B56-9CB2-03FD-F4A4371AA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085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B6D99270-2BC7-379D-DAE1-5C9D845E6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" y="2095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2EF752A5-19BB-7034-0189-322D5ED20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1" y="2095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5AEE2275-E7ED-2E5E-D4AC-57B5F9CF5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7" y="2091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2019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4FFC6D09-3C73-6FC9-8960-380C49E3A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3" y="2091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05D3F682-D815-225A-E36A-E84F6CDAD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" y="2104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0F8C75DF-9A05-1392-1186-4343942F5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" y="2104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2022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C6CB7231-DB87-8253-FB73-DCBCC1676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" y="2096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2023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E7DFC95D-21AE-13CF-EEEF-FB3908431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2211"/>
              <a:ext cx="600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Bushels of Corn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A0FD8897-6A21-FC4B-48AF-CE7C241FE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2220"/>
              <a:ext cx="2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32380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BC6F9EDE-8665-9EA1-FFD1-84653C755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9" y="2217"/>
              <a:ext cx="2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33215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FB46402F-B14D-1848-E663-5A5F909E3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1" y="2211"/>
              <a:ext cx="2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18216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EB8006CF-D8DB-E128-3C11-B3BDFFDC9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7" y="2216"/>
              <a:ext cx="2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24703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D696734E-9F07-4212-DC5C-EF187A3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" y="2211"/>
              <a:ext cx="2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24656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65C8F10F-961E-6B31-4119-98B40FD1B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5" y="2211"/>
              <a:ext cx="2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26361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5867D272-DBC2-BADD-5F84-DA4487E39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2331"/>
              <a:ext cx="77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Bushels of Soybeans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id="{01CA6DED-A3F4-FCEC-09B3-104AE9A81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" y="2326"/>
              <a:ext cx="17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991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E8E9F5BB-6C89-039F-E473-3C0C1FC0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1" y="2331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9439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A0142F03-B0C8-1D8A-FCFE-0ABBEDAA7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7" y="2331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7460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B15BA74A-0E49-E778-935C-788D1EFDF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" y="2331"/>
              <a:ext cx="21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7531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E87F14AB-5096-383D-598B-C67CF0342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2567"/>
              <a:ext cx="1161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Total Corn Revenue before 2021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3">
              <a:extLst>
                <a:ext uri="{FF2B5EF4-FFF2-40B4-BE49-F238E27FC236}">
                  <a16:creationId xmlns:a16="http://schemas.microsoft.com/office/drawing/2014/main" id="{EB815844-434E-AAFA-B1E9-C28635C66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8" y="2567"/>
              <a:ext cx="43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468,780.48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9AAB127F-F4CF-B870-2B37-19C07A34F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2567"/>
              <a:ext cx="64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5">
              <a:extLst>
                <a:ext uri="{FF2B5EF4-FFF2-40B4-BE49-F238E27FC236}">
                  <a16:creationId xmlns:a16="http://schemas.microsoft.com/office/drawing/2014/main" id="{57C8BEB8-FBF3-BFA6-DAC4-A67A65646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2567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6">
              <a:extLst>
                <a:ext uri="{FF2B5EF4-FFF2-40B4-BE49-F238E27FC236}">
                  <a16:creationId xmlns:a16="http://schemas.microsoft.com/office/drawing/2014/main" id="{7F3C07BF-438C-88A0-55F6-AED6388D6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" y="2797"/>
              <a:ext cx="109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Total Corn Revenue after 2021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id="{F062D6A8-A215-FF8A-1429-1B8B8D164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798"/>
              <a:ext cx="43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220,393.44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48">
              <a:extLst>
                <a:ext uri="{FF2B5EF4-FFF2-40B4-BE49-F238E27FC236}">
                  <a16:creationId xmlns:a16="http://schemas.microsoft.com/office/drawing/2014/main" id="{762E1A6A-C770-7C1B-C9B9-DA6D8369C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2681"/>
              <a:ext cx="64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id="{EEF9CC4E-2D4D-A9D3-6BF8-99821F459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2681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id="{DA5376C3-AE39-512A-B181-2CC6F2706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" y="2675"/>
              <a:ext cx="129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Total Soybean Revenue before 2021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52">
              <a:extLst>
                <a:ext uri="{FF2B5EF4-FFF2-40B4-BE49-F238E27FC236}">
                  <a16:creationId xmlns:a16="http://schemas.microsoft.com/office/drawing/2014/main" id="{A71D5418-CCF1-8FB7-5AD9-0BD7DFFAE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2796"/>
              <a:ext cx="64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3">
              <a:extLst>
                <a:ext uri="{FF2B5EF4-FFF2-40B4-BE49-F238E27FC236}">
                  <a16:creationId xmlns:a16="http://schemas.microsoft.com/office/drawing/2014/main" id="{F7A97A48-7587-DD72-93A3-C08974BA0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2796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54">
              <a:extLst>
                <a:ext uri="{FF2B5EF4-FFF2-40B4-BE49-F238E27FC236}">
                  <a16:creationId xmlns:a16="http://schemas.microsoft.com/office/drawing/2014/main" id="{39AA06DD-9A3C-7ED6-78C9-B5F8F53E4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2911"/>
              <a:ext cx="122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Total Soybean Revenue after 2021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 55">
              <a:extLst>
                <a:ext uri="{FF2B5EF4-FFF2-40B4-BE49-F238E27FC236}">
                  <a16:creationId xmlns:a16="http://schemas.microsoft.com/office/drawing/2014/main" id="{CCC643BE-4266-2019-C470-D3475B013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8" y="2911"/>
              <a:ext cx="38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75,761.86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 56">
              <a:extLst>
                <a:ext uri="{FF2B5EF4-FFF2-40B4-BE49-F238E27FC236}">
                  <a16:creationId xmlns:a16="http://schemas.microsoft.com/office/drawing/2014/main" id="{9C8E1BA8-F491-B6F8-3B81-121ACE0DB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2911"/>
              <a:ext cx="69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 57">
              <a:extLst>
                <a:ext uri="{FF2B5EF4-FFF2-40B4-BE49-F238E27FC236}">
                  <a16:creationId xmlns:a16="http://schemas.microsoft.com/office/drawing/2014/main" id="{288080B4-C5CD-B8D1-5EB8-410BACBEF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8" y="2911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Rectangle 58">
              <a:extLst>
                <a:ext uri="{FF2B5EF4-FFF2-40B4-BE49-F238E27FC236}">
                  <a16:creationId xmlns:a16="http://schemas.microsoft.com/office/drawing/2014/main" id="{2A87D292-BC4B-B0C3-5E58-87D1A6D8E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3025"/>
              <a:ext cx="41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Grazing($)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E540BBFC-A8B9-73F6-7CD8-B980C5B24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8" y="3025"/>
              <a:ext cx="34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3,096.28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 60">
              <a:extLst>
                <a:ext uri="{FF2B5EF4-FFF2-40B4-BE49-F238E27FC236}">
                  <a16:creationId xmlns:a16="http://schemas.microsoft.com/office/drawing/2014/main" id="{D01363E3-5659-7477-A0B1-9B7CE6753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3025"/>
              <a:ext cx="7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$                                      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 61">
              <a:extLst>
                <a:ext uri="{FF2B5EF4-FFF2-40B4-BE49-F238E27FC236}">
                  <a16:creationId xmlns:a16="http://schemas.microsoft.com/office/drawing/2014/main" id="{9F4B9CDC-26D2-851B-E8CF-003D1EE83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3" y="3025"/>
              <a:ext cx="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 Narrow" panose="020B000402020202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Line 62">
              <a:extLst>
                <a:ext uri="{FF2B5EF4-FFF2-40B4-BE49-F238E27FC236}">
                  <a16:creationId xmlns:a16="http://schemas.microsoft.com/office/drawing/2014/main" id="{6C17206B-24A8-8DA1-E1DF-A968108B3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1477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6" name="Rectangle 63">
              <a:extLst>
                <a:ext uri="{FF2B5EF4-FFF2-40B4-BE49-F238E27FC236}">
                  <a16:creationId xmlns:a16="http://schemas.microsoft.com/office/drawing/2014/main" id="{6F446430-E84C-96B3-EBA9-6CE61FA74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477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7" name="Line 64">
              <a:extLst>
                <a:ext uri="{FF2B5EF4-FFF2-40B4-BE49-F238E27FC236}">
                  <a16:creationId xmlns:a16="http://schemas.microsoft.com/office/drawing/2014/main" id="{032C354A-8871-576C-208B-FCC1A769B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1597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8" name="Rectangle 65">
              <a:extLst>
                <a:ext uri="{FF2B5EF4-FFF2-40B4-BE49-F238E27FC236}">
                  <a16:creationId xmlns:a16="http://schemas.microsoft.com/office/drawing/2014/main" id="{601C858A-50F0-3896-8A74-581CCDE37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597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9" name="Line 66">
              <a:extLst>
                <a:ext uri="{FF2B5EF4-FFF2-40B4-BE49-F238E27FC236}">
                  <a16:creationId xmlns:a16="http://schemas.microsoft.com/office/drawing/2014/main" id="{F8E2FC51-C939-D6D5-2AC9-AFA11A5A10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1718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0" name="Rectangle 67">
              <a:extLst>
                <a:ext uri="{FF2B5EF4-FFF2-40B4-BE49-F238E27FC236}">
                  <a16:creationId xmlns:a16="http://schemas.microsoft.com/office/drawing/2014/main" id="{5EDF0549-A5DB-AE40-D552-6505A9D74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718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1" name="Line 68">
              <a:extLst>
                <a:ext uri="{FF2B5EF4-FFF2-40B4-BE49-F238E27FC236}">
                  <a16:creationId xmlns:a16="http://schemas.microsoft.com/office/drawing/2014/main" id="{5BA7B4B5-2B1D-95E9-0DDA-78C839C37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1838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2" name="Rectangle 69">
              <a:extLst>
                <a:ext uri="{FF2B5EF4-FFF2-40B4-BE49-F238E27FC236}">
                  <a16:creationId xmlns:a16="http://schemas.microsoft.com/office/drawing/2014/main" id="{ED00BB70-3C78-466C-F512-91CE168C2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838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3" name="Line 70">
              <a:extLst>
                <a:ext uri="{FF2B5EF4-FFF2-40B4-BE49-F238E27FC236}">
                  <a16:creationId xmlns:a16="http://schemas.microsoft.com/office/drawing/2014/main" id="{F055E0CF-F3A6-DCAB-B7CA-A1E528FCC6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1959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4" name="Rectangle 71">
              <a:extLst>
                <a:ext uri="{FF2B5EF4-FFF2-40B4-BE49-F238E27FC236}">
                  <a16:creationId xmlns:a16="http://schemas.microsoft.com/office/drawing/2014/main" id="{FDA906AF-1030-DD6B-E9FB-A4BD7ACF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959"/>
              <a:ext cx="7164" cy="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5" name="Line 72">
              <a:extLst>
                <a:ext uri="{FF2B5EF4-FFF2-40B4-BE49-F238E27FC236}">
                  <a16:creationId xmlns:a16="http://schemas.microsoft.com/office/drawing/2014/main" id="{A76438E3-00E9-1E6A-CFAF-15432FB09C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2079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6" name="Rectangle 73">
              <a:extLst>
                <a:ext uri="{FF2B5EF4-FFF2-40B4-BE49-F238E27FC236}">
                  <a16:creationId xmlns:a16="http://schemas.microsoft.com/office/drawing/2014/main" id="{793DD072-2C06-B242-A253-78AEFCE5C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079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7" name="Line 74">
              <a:extLst>
                <a:ext uri="{FF2B5EF4-FFF2-40B4-BE49-F238E27FC236}">
                  <a16:creationId xmlns:a16="http://schemas.microsoft.com/office/drawing/2014/main" id="{9A24CF22-DAEB-E989-443B-C4663C321E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2200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8" name="Rectangle 75">
              <a:extLst>
                <a:ext uri="{FF2B5EF4-FFF2-40B4-BE49-F238E27FC236}">
                  <a16:creationId xmlns:a16="http://schemas.microsoft.com/office/drawing/2014/main" id="{B3760B37-91D9-9DE5-268C-E3C863DFE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200"/>
              <a:ext cx="7164" cy="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9" name="Line 76">
              <a:extLst>
                <a:ext uri="{FF2B5EF4-FFF2-40B4-BE49-F238E27FC236}">
                  <a16:creationId xmlns:a16="http://schemas.microsoft.com/office/drawing/2014/main" id="{1ECDDC30-35CF-64B0-8BAB-E7953536A7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2320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0" name="Rectangle 77">
              <a:extLst>
                <a:ext uri="{FF2B5EF4-FFF2-40B4-BE49-F238E27FC236}">
                  <a16:creationId xmlns:a16="http://schemas.microsoft.com/office/drawing/2014/main" id="{20BBD8FD-9323-F031-BE9F-C923EE3B6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320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1" name="Line 78">
              <a:extLst>
                <a:ext uri="{FF2B5EF4-FFF2-40B4-BE49-F238E27FC236}">
                  <a16:creationId xmlns:a16="http://schemas.microsoft.com/office/drawing/2014/main" id="{B964DE47-6257-F372-7217-07A8B0A26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2440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2" name="Rectangle 79">
              <a:extLst>
                <a:ext uri="{FF2B5EF4-FFF2-40B4-BE49-F238E27FC236}">
                  <a16:creationId xmlns:a16="http://schemas.microsoft.com/office/drawing/2014/main" id="{4C2F96A2-ED0C-B42B-15D7-86FC79D04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440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3" name="Line 80">
              <a:extLst>
                <a:ext uri="{FF2B5EF4-FFF2-40B4-BE49-F238E27FC236}">
                  <a16:creationId xmlns:a16="http://schemas.microsoft.com/office/drawing/2014/main" id="{90805725-0FC8-51C1-8C2C-94417EAAD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2561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4" name="Rectangle 81">
              <a:extLst>
                <a:ext uri="{FF2B5EF4-FFF2-40B4-BE49-F238E27FC236}">
                  <a16:creationId xmlns:a16="http://schemas.microsoft.com/office/drawing/2014/main" id="{C17FFE39-A842-3193-0BAC-40303ABD2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561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5" name="Line 82">
              <a:extLst>
                <a:ext uri="{FF2B5EF4-FFF2-40B4-BE49-F238E27FC236}">
                  <a16:creationId xmlns:a16="http://schemas.microsoft.com/office/drawing/2014/main" id="{76EBADEC-E144-1EA5-FF96-9F1693849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2675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6" name="Rectangle 83">
              <a:extLst>
                <a:ext uri="{FF2B5EF4-FFF2-40B4-BE49-F238E27FC236}">
                  <a16:creationId xmlns:a16="http://schemas.microsoft.com/office/drawing/2014/main" id="{1DA5FDA7-03FA-D146-859C-46466DDDF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675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7" name="Line 84">
              <a:extLst>
                <a:ext uri="{FF2B5EF4-FFF2-40B4-BE49-F238E27FC236}">
                  <a16:creationId xmlns:a16="http://schemas.microsoft.com/office/drawing/2014/main" id="{E8C10E67-E352-E48B-C75D-6B983B016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2790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8" name="Rectangle 85">
              <a:extLst>
                <a:ext uri="{FF2B5EF4-FFF2-40B4-BE49-F238E27FC236}">
                  <a16:creationId xmlns:a16="http://schemas.microsoft.com/office/drawing/2014/main" id="{70CACAE1-9E5B-3588-C446-CC1ED2C0E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790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9" name="Line 86">
              <a:extLst>
                <a:ext uri="{FF2B5EF4-FFF2-40B4-BE49-F238E27FC236}">
                  <a16:creationId xmlns:a16="http://schemas.microsoft.com/office/drawing/2014/main" id="{FCC39140-FDE5-ABF1-EDEB-EEC5681585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2905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0" name="Rectangle 87">
              <a:extLst>
                <a:ext uri="{FF2B5EF4-FFF2-40B4-BE49-F238E27FC236}">
                  <a16:creationId xmlns:a16="http://schemas.microsoft.com/office/drawing/2014/main" id="{33D9619D-BD79-743B-9579-22C2B5365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905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1" name="Line 88">
              <a:extLst>
                <a:ext uri="{FF2B5EF4-FFF2-40B4-BE49-F238E27FC236}">
                  <a16:creationId xmlns:a16="http://schemas.microsoft.com/office/drawing/2014/main" id="{3EF5A8C6-F5E6-4F36-CDC5-8DBD742EA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3019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2" name="Rectangle 89">
              <a:extLst>
                <a:ext uri="{FF2B5EF4-FFF2-40B4-BE49-F238E27FC236}">
                  <a16:creationId xmlns:a16="http://schemas.microsoft.com/office/drawing/2014/main" id="{C8A99076-CF87-C326-EF13-AAC50902D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019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3" name="Line 90">
              <a:extLst>
                <a:ext uri="{FF2B5EF4-FFF2-40B4-BE49-F238E27FC236}">
                  <a16:creationId xmlns:a16="http://schemas.microsoft.com/office/drawing/2014/main" id="{84B0F5DD-B450-00BE-C791-B703A60517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3134"/>
              <a:ext cx="7164" cy="0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4" name="Rectangle 91">
              <a:extLst>
                <a:ext uri="{FF2B5EF4-FFF2-40B4-BE49-F238E27FC236}">
                  <a16:creationId xmlns:a16="http://schemas.microsoft.com/office/drawing/2014/main" id="{4E51469D-AB17-CC2A-07EA-BFE2A3347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134"/>
              <a:ext cx="7164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5" name="Line 92">
              <a:extLst>
                <a:ext uri="{FF2B5EF4-FFF2-40B4-BE49-F238E27FC236}">
                  <a16:creationId xmlns:a16="http://schemas.microsoft.com/office/drawing/2014/main" id="{284F4D48-1FAD-4947-AC0C-3C48D5ACE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6" name="Rectangle 93">
              <a:extLst>
                <a:ext uri="{FF2B5EF4-FFF2-40B4-BE49-F238E27FC236}">
                  <a16:creationId xmlns:a16="http://schemas.microsoft.com/office/drawing/2014/main" id="{CBAA6437-A08C-2CEA-F813-E6FBB1316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477"/>
              <a:ext cx="6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7" name="Line 94">
              <a:extLst>
                <a:ext uri="{FF2B5EF4-FFF2-40B4-BE49-F238E27FC236}">
                  <a16:creationId xmlns:a16="http://schemas.microsoft.com/office/drawing/2014/main" id="{6CE79550-DC0D-A61A-D9CD-7397E02586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1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8" name="Rectangle 95">
              <a:extLst>
                <a:ext uri="{FF2B5EF4-FFF2-40B4-BE49-F238E27FC236}">
                  <a16:creationId xmlns:a16="http://schemas.microsoft.com/office/drawing/2014/main" id="{E20B6B02-D5CE-81FA-E7BC-4F8F555F0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1" y="1477"/>
              <a:ext cx="5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9" name="Line 96">
              <a:extLst>
                <a:ext uri="{FF2B5EF4-FFF2-40B4-BE49-F238E27FC236}">
                  <a16:creationId xmlns:a16="http://schemas.microsoft.com/office/drawing/2014/main" id="{CDB7CC04-28A6-2BC8-C035-A3C1107CD5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4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0" name="Rectangle 97">
              <a:extLst>
                <a:ext uri="{FF2B5EF4-FFF2-40B4-BE49-F238E27FC236}">
                  <a16:creationId xmlns:a16="http://schemas.microsoft.com/office/drawing/2014/main" id="{75E9D3C7-B573-8D03-3422-47DF57F12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" y="1477"/>
              <a:ext cx="6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1" name="Line 98">
              <a:extLst>
                <a:ext uri="{FF2B5EF4-FFF2-40B4-BE49-F238E27FC236}">
                  <a16:creationId xmlns:a16="http://schemas.microsoft.com/office/drawing/2014/main" id="{608BA7C5-D2E3-AB64-132A-C0D54915C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2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2" name="Rectangle 99">
              <a:extLst>
                <a:ext uri="{FF2B5EF4-FFF2-40B4-BE49-F238E27FC236}">
                  <a16:creationId xmlns:a16="http://schemas.microsoft.com/office/drawing/2014/main" id="{00FC5327-3ACA-D89F-F2A7-0CDA315D2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2" y="1477"/>
              <a:ext cx="6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3" name="Line 100">
              <a:extLst>
                <a:ext uri="{FF2B5EF4-FFF2-40B4-BE49-F238E27FC236}">
                  <a16:creationId xmlns:a16="http://schemas.microsoft.com/office/drawing/2014/main" id="{15C79D50-6ECA-83F2-6740-EB33E82F0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7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4" name="Rectangle 101">
              <a:extLst>
                <a:ext uri="{FF2B5EF4-FFF2-40B4-BE49-F238E27FC236}">
                  <a16:creationId xmlns:a16="http://schemas.microsoft.com/office/drawing/2014/main" id="{3F1ADDA1-95F4-9588-9C48-08FB0CDD7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7" y="1477"/>
              <a:ext cx="5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5" name="Line 102">
              <a:extLst>
                <a:ext uri="{FF2B5EF4-FFF2-40B4-BE49-F238E27FC236}">
                  <a16:creationId xmlns:a16="http://schemas.microsoft.com/office/drawing/2014/main" id="{2E7CA9A8-3A2E-6AC5-E738-DBF05DB80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3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6" name="Rectangle 103">
              <a:extLst>
                <a:ext uri="{FF2B5EF4-FFF2-40B4-BE49-F238E27FC236}">
                  <a16:creationId xmlns:a16="http://schemas.microsoft.com/office/drawing/2014/main" id="{D30FE31E-6F8B-E660-2EFE-857E79044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" y="1477"/>
              <a:ext cx="5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7" name="Line 104">
              <a:extLst>
                <a:ext uri="{FF2B5EF4-FFF2-40B4-BE49-F238E27FC236}">
                  <a16:creationId xmlns:a16="http://schemas.microsoft.com/office/drawing/2014/main" id="{289AB164-FD02-2A40-7FAC-155702F44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9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8" name="Rectangle 105">
              <a:extLst>
                <a:ext uri="{FF2B5EF4-FFF2-40B4-BE49-F238E27FC236}">
                  <a16:creationId xmlns:a16="http://schemas.microsoft.com/office/drawing/2014/main" id="{0650D84D-C7BF-4D6B-215E-F2E2D898A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9" y="1477"/>
              <a:ext cx="5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9" name="Line 106">
              <a:extLst>
                <a:ext uri="{FF2B5EF4-FFF2-40B4-BE49-F238E27FC236}">
                  <a16:creationId xmlns:a16="http://schemas.microsoft.com/office/drawing/2014/main" id="{57F92777-A8C5-4D61-B3F5-3E6C44E2F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4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0" name="Rectangle 107">
              <a:extLst>
                <a:ext uri="{FF2B5EF4-FFF2-40B4-BE49-F238E27FC236}">
                  <a16:creationId xmlns:a16="http://schemas.microsoft.com/office/drawing/2014/main" id="{E3D84342-0C3D-4EC5-2C24-A64BCFABF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4" y="1477"/>
              <a:ext cx="6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1" name="Line 108">
              <a:extLst>
                <a:ext uri="{FF2B5EF4-FFF2-40B4-BE49-F238E27FC236}">
                  <a16:creationId xmlns:a16="http://schemas.microsoft.com/office/drawing/2014/main" id="{5EC7AC17-88EB-4EB8-C040-613ADB11DA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0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2" name="Rectangle 109">
              <a:extLst>
                <a:ext uri="{FF2B5EF4-FFF2-40B4-BE49-F238E27FC236}">
                  <a16:creationId xmlns:a16="http://schemas.microsoft.com/office/drawing/2014/main" id="{78A1A077-8BE0-A8ED-DAF4-049D51E09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0" y="1477"/>
              <a:ext cx="6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3" name="Line 110">
              <a:extLst>
                <a:ext uri="{FF2B5EF4-FFF2-40B4-BE49-F238E27FC236}">
                  <a16:creationId xmlns:a16="http://schemas.microsoft.com/office/drawing/2014/main" id="{760428F3-8B9B-6E1A-C187-5D486D4A9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6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4" name="Rectangle 111">
              <a:extLst>
                <a:ext uri="{FF2B5EF4-FFF2-40B4-BE49-F238E27FC236}">
                  <a16:creationId xmlns:a16="http://schemas.microsoft.com/office/drawing/2014/main" id="{20247ADF-DF90-F93B-E0D9-FA231E8BD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6" y="1477"/>
              <a:ext cx="6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5" name="Line 112">
              <a:extLst>
                <a:ext uri="{FF2B5EF4-FFF2-40B4-BE49-F238E27FC236}">
                  <a16:creationId xmlns:a16="http://schemas.microsoft.com/office/drawing/2014/main" id="{E84A8F36-E6A7-7C73-7CDA-B936F2B77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2" y="1477"/>
              <a:ext cx="0" cy="1663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6" name="Rectangle 113">
              <a:extLst>
                <a:ext uri="{FF2B5EF4-FFF2-40B4-BE49-F238E27FC236}">
                  <a16:creationId xmlns:a16="http://schemas.microsoft.com/office/drawing/2014/main" id="{32BD92DF-3054-4525-C5A3-6BBD56672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" y="1477"/>
              <a:ext cx="6" cy="166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117" name="Rectangle 51">
            <a:extLst>
              <a:ext uri="{FF2B5EF4-FFF2-40B4-BE49-F238E27FC236}">
                <a16:creationId xmlns:a16="http://schemas.microsoft.com/office/drawing/2014/main" id="{CF0BA976-ED34-2A53-E8AC-4C68A82F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575" y="4265477"/>
            <a:ext cx="6905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179,973.40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458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Arrow: Chevron 117">
            <a:extLst>
              <a:ext uri="{FF2B5EF4-FFF2-40B4-BE49-F238E27FC236}">
                <a16:creationId xmlns:a16="http://schemas.microsoft.com/office/drawing/2014/main" id="{C2AD02BD-F89E-B2E5-6B74-D33A20717362}"/>
              </a:ext>
            </a:extLst>
          </p:cNvPr>
          <p:cNvSpPr/>
          <p:nvPr/>
        </p:nvSpPr>
        <p:spPr>
          <a:xfrm>
            <a:off x="5317641" y="4134672"/>
            <a:ext cx="383892" cy="261610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5859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9" name="Arrow: Chevron 118">
            <a:extLst>
              <a:ext uri="{FF2B5EF4-FFF2-40B4-BE49-F238E27FC236}">
                <a16:creationId xmlns:a16="http://schemas.microsoft.com/office/drawing/2014/main" id="{A64CFEF8-31D4-E91B-34E0-C50189971138}"/>
              </a:ext>
            </a:extLst>
          </p:cNvPr>
          <p:cNvSpPr/>
          <p:nvPr/>
        </p:nvSpPr>
        <p:spPr>
          <a:xfrm>
            <a:off x="5295900" y="4569152"/>
            <a:ext cx="383892" cy="261610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5859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D47F237-62E9-BBF1-8749-95D36C0D1C92}"/>
              </a:ext>
            </a:extLst>
          </p:cNvPr>
          <p:cNvSpPr txBox="1"/>
          <p:nvPr/>
        </p:nvSpPr>
        <p:spPr>
          <a:xfrm>
            <a:off x="5785692" y="4135372"/>
            <a:ext cx="954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$648,753.88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CA0B39E-FB22-F3C4-31F8-12B65463FDEB}"/>
              </a:ext>
            </a:extLst>
          </p:cNvPr>
          <p:cNvSpPr txBox="1"/>
          <p:nvPr/>
        </p:nvSpPr>
        <p:spPr>
          <a:xfrm>
            <a:off x="5785692" y="4583976"/>
            <a:ext cx="9541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$299,251.58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8F413FA-E1CE-AC2C-F954-E960DD6B6D0C}"/>
              </a:ext>
            </a:extLst>
          </p:cNvPr>
          <p:cNvSpPr txBox="1"/>
          <p:nvPr/>
        </p:nvSpPr>
        <p:spPr>
          <a:xfrm>
            <a:off x="6845612" y="4112289"/>
            <a:ext cx="3278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(3 years corn, 2 years soybean, 1 year both)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AC1432A-E8A4-F913-81BD-F295CC3E0D26}"/>
              </a:ext>
            </a:extLst>
          </p:cNvPr>
          <p:cNvSpPr txBox="1"/>
          <p:nvPr/>
        </p:nvSpPr>
        <p:spPr>
          <a:xfrm>
            <a:off x="6887348" y="4541688"/>
            <a:ext cx="3387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458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(2 years corn, 1 year soybean, 1 year grazing)</a:t>
            </a:r>
          </a:p>
        </p:txBody>
      </p:sp>
    </p:spTree>
    <p:extLst>
      <p:ext uri="{BB962C8B-B14F-4D97-AF65-F5344CB8AC3E}">
        <p14:creationId xmlns:p14="http://schemas.microsoft.com/office/powerpoint/2010/main" val="276157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62930-635F-2DDF-473F-0E9D72AE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Adjacent field with gravity irrigation</a:t>
            </a:r>
          </a:p>
        </p:txBody>
      </p:sp>
      <p:pic>
        <p:nvPicPr>
          <p:cNvPr id="10" name="Content Placeholder 9" descr="A field of crops growing&#10;&#10;Description automatically generated with medium confidence">
            <a:extLst>
              <a:ext uri="{FF2B5EF4-FFF2-40B4-BE49-F238E27FC236}">
                <a16:creationId xmlns:a16="http://schemas.microsoft.com/office/drawing/2014/main" id="{77FAF077-9365-ADB8-CF22-DB9435ECC2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1886728"/>
            <a:ext cx="4224528" cy="4224528"/>
          </a:xfrm>
        </p:spPr>
      </p:pic>
      <p:pic>
        <p:nvPicPr>
          <p:cNvPr id="11" name="Content Placeholder 5" descr="A field of corn plants&#10;&#10;Description automatically generated">
            <a:extLst>
              <a:ext uri="{FF2B5EF4-FFF2-40B4-BE49-F238E27FC236}">
                <a16:creationId xmlns:a16="http://schemas.microsoft.com/office/drawing/2014/main" id="{804C00F8-988B-6015-E6C0-4FBA0223E2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8" y="2182400"/>
            <a:ext cx="5463434" cy="36331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9BC95C-9302-AD98-54EE-EAFF54A5940C}"/>
              </a:ext>
            </a:extLst>
          </p:cNvPr>
          <p:cNvSpPr txBox="1"/>
          <p:nvPr/>
        </p:nvSpPr>
        <p:spPr>
          <a:xfrm>
            <a:off x="474228" y="5815584"/>
            <a:ext cx="2153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Fred Knapp, NET News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8EF44-33D2-239C-CAB1-387E749F6E5E}"/>
              </a:ext>
            </a:extLst>
          </p:cNvPr>
          <p:cNvSpPr txBox="1"/>
          <p:nvPr/>
        </p:nvSpPr>
        <p:spPr>
          <a:xfrm>
            <a:off x="6614131" y="6184916"/>
            <a:ext cx="3471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Tamra Jackson-Ziems, Nebraska Extension</a:t>
            </a:r>
          </a:p>
        </p:txBody>
      </p:sp>
    </p:spTree>
    <p:extLst>
      <p:ext uri="{BB962C8B-B14F-4D97-AF65-F5344CB8AC3E}">
        <p14:creationId xmlns:p14="http://schemas.microsoft.com/office/powerpoint/2010/main" val="2705261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AD204C-ADEA-4B14-88A9-4CCEC4E1AC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Financial Overview (Pre-Easement Costs &amp; Revenue</a:t>
            </a:r>
            <a:r>
              <a:rPr lang="en-US" sz="3600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05D6DA-084E-461E-98F3-FF91DD3693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1" y="1472590"/>
            <a:ext cx="11801959" cy="4661510"/>
          </a:xfrm>
        </p:spPr>
        <p:txBody>
          <a:bodyPr/>
          <a:lstStyle/>
          <a:p>
            <a:r>
              <a:rPr lang="en-US" dirty="0"/>
              <a:t>Landowner 1 </a:t>
            </a:r>
          </a:p>
          <a:p>
            <a:pPr lvl="1"/>
            <a:r>
              <a:rPr lang="en-US" dirty="0"/>
              <a:t>Annual Average Operation Cost: $41,072</a:t>
            </a:r>
          </a:p>
          <a:p>
            <a:pPr lvl="1"/>
            <a:r>
              <a:rPr lang="en-US" dirty="0"/>
              <a:t>Annual Average Revenue: $54,279</a:t>
            </a:r>
          </a:p>
          <a:p>
            <a:pPr lvl="1"/>
            <a:r>
              <a:rPr lang="en-US" dirty="0"/>
              <a:t>Annual Average Profit: $13,207</a:t>
            </a:r>
          </a:p>
          <a:p>
            <a:pPr lvl="1"/>
            <a:r>
              <a:rPr lang="en-US" dirty="0"/>
              <a:t>Annual Average ROI: 32%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Landowner 2 </a:t>
            </a:r>
          </a:p>
          <a:p>
            <a:pPr lvl="1"/>
            <a:r>
              <a:rPr lang="en-US" dirty="0"/>
              <a:t>Annual Average Operation Cost: $72,513</a:t>
            </a:r>
          </a:p>
          <a:p>
            <a:pPr lvl="1"/>
            <a:r>
              <a:rPr lang="en-US" dirty="0"/>
              <a:t>Annual Average Revenue: $108,125</a:t>
            </a:r>
          </a:p>
          <a:p>
            <a:pPr lvl="1"/>
            <a:r>
              <a:rPr lang="en-US" dirty="0"/>
              <a:t>Annual Average Profit: $35,612</a:t>
            </a:r>
          </a:p>
          <a:p>
            <a:pPr lvl="1"/>
            <a:r>
              <a:rPr lang="en-US" dirty="0"/>
              <a:t>Annual Average ROI: 49%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8B362E-2E20-AB3B-2082-F030F2D2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957" y="3851954"/>
            <a:ext cx="2859578" cy="2568541"/>
          </a:xfrm>
          <a:prstGeom prst="rect">
            <a:avLst/>
          </a:prstGeom>
        </p:spPr>
      </p:pic>
      <p:pic>
        <p:nvPicPr>
          <p:cNvPr id="4" name="Picture 3" descr="A marshy area with grass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39D2C2A-47C0-175E-0B5F-4521F9230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957" y="1553606"/>
            <a:ext cx="2859578" cy="26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8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7B347-BEB6-3FB4-7520-4A9247F94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CF5AE-B3CC-ABBD-F026-C1BEE074C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Financial Overview (Post-Easement Annual Costs &amp; Revenue)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F20DF0-58D8-03CE-C376-9071A50E90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449092"/>
            <a:ext cx="11381766" cy="4685007"/>
          </a:xfrm>
        </p:spPr>
        <p:txBody>
          <a:bodyPr/>
          <a:lstStyle/>
          <a:p>
            <a:r>
              <a:rPr lang="en-US" sz="3200" dirty="0"/>
              <a:t>Landowner 1  </a:t>
            </a:r>
          </a:p>
          <a:p>
            <a:pPr lvl="1"/>
            <a:r>
              <a:rPr lang="en-US" dirty="0"/>
              <a:t>Annual Average Operation Cost: $40,003</a:t>
            </a:r>
          </a:p>
          <a:p>
            <a:pPr lvl="1"/>
            <a:r>
              <a:rPr lang="en-US" dirty="0"/>
              <a:t>Annual Average Revenue: $60,263</a:t>
            </a:r>
          </a:p>
          <a:p>
            <a:pPr lvl="1"/>
            <a:r>
              <a:rPr lang="en-US" dirty="0"/>
              <a:t>Annual Average Profit: $20,260</a:t>
            </a:r>
          </a:p>
          <a:p>
            <a:pPr lvl="1"/>
            <a:r>
              <a:rPr lang="en-US" dirty="0"/>
              <a:t>Annual Average ROI: 51%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3200" dirty="0"/>
              <a:t>Landowner 2 </a:t>
            </a:r>
          </a:p>
          <a:p>
            <a:pPr lvl="1"/>
            <a:r>
              <a:rPr lang="en-US" dirty="0"/>
              <a:t>Annual Average Operation Cost: $69,513</a:t>
            </a:r>
          </a:p>
          <a:p>
            <a:pPr lvl="1"/>
            <a:r>
              <a:rPr lang="en-US" dirty="0"/>
              <a:t>Annual Average Revenue: $101,815</a:t>
            </a:r>
          </a:p>
          <a:p>
            <a:pPr lvl="1"/>
            <a:r>
              <a:rPr lang="en-US" dirty="0"/>
              <a:t>Annual Average Profit: $ 32,302</a:t>
            </a:r>
          </a:p>
          <a:p>
            <a:pPr lvl="1"/>
            <a:r>
              <a:rPr lang="en-US" dirty="0"/>
              <a:t>Annual Average ROI: 46%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E3B8B-0275-3532-C3FD-751DA7DB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988" y="3844213"/>
            <a:ext cx="2859578" cy="2568541"/>
          </a:xfrm>
          <a:prstGeom prst="rect">
            <a:avLst/>
          </a:prstGeom>
        </p:spPr>
      </p:pic>
      <p:pic>
        <p:nvPicPr>
          <p:cNvPr id="5" name="Picture 4" descr="A marshy area with grass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693D2F6-817C-4869-6D9A-909F53D93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988" y="1363786"/>
            <a:ext cx="2859578" cy="26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66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C6ED09-DD2C-476C-82E2-D301B06ADB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Environmental and Social Benefits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F39FA-B34D-4848-B375-C189C62524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6106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Non-Quantified Benefits:</a:t>
            </a:r>
          </a:p>
          <a:p>
            <a:pPr lvl="1"/>
            <a:r>
              <a:rPr lang="en-US" dirty="0"/>
              <a:t>Ease of Irrigation</a:t>
            </a:r>
          </a:p>
          <a:p>
            <a:pPr lvl="1"/>
            <a:r>
              <a:rPr lang="en-US" dirty="0"/>
              <a:t>Potential Improved yields</a:t>
            </a:r>
          </a:p>
          <a:p>
            <a:pPr lvl="1"/>
            <a:r>
              <a:rPr lang="en-US" dirty="0"/>
              <a:t>Ease of Maintenance </a:t>
            </a:r>
          </a:p>
          <a:p>
            <a:pPr lvl="1"/>
            <a:r>
              <a:rPr lang="en-US" dirty="0"/>
              <a:t>Flood reduction</a:t>
            </a:r>
          </a:p>
          <a:p>
            <a:pPr lvl="1"/>
            <a:r>
              <a:rPr lang="en-US" dirty="0"/>
              <a:t>Groundwater Recharge</a:t>
            </a:r>
          </a:p>
          <a:p>
            <a:pPr lvl="1"/>
            <a:r>
              <a:rPr lang="en-US" dirty="0"/>
              <a:t>Water Quality Improvement </a:t>
            </a:r>
          </a:p>
          <a:p>
            <a:pPr lvl="1"/>
            <a:r>
              <a:rPr lang="en-US" dirty="0"/>
              <a:t>Cost-Share</a:t>
            </a:r>
          </a:p>
          <a:p>
            <a:pPr lvl="2"/>
            <a:r>
              <a:rPr lang="en-US" dirty="0"/>
              <a:t>New Pivot &amp; Pivot Upgrades</a:t>
            </a:r>
          </a:p>
          <a:p>
            <a:pPr lvl="2"/>
            <a:r>
              <a:rPr lang="en-US" dirty="0"/>
              <a:t>Pivot Crossing Ramp</a:t>
            </a:r>
          </a:p>
          <a:p>
            <a:pPr lvl="2"/>
            <a:r>
              <a:rPr lang="en-US" dirty="0"/>
              <a:t>Livestock well</a:t>
            </a:r>
          </a:p>
          <a:p>
            <a:pPr lvl="1"/>
            <a:r>
              <a:rPr lang="en-US" dirty="0"/>
              <a:t>Increased Biodiversity</a:t>
            </a:r>
          </a:p>
          <a:p>
            <a:pPr lvl="1"/>
            <a:endParaRPr lang="en-US" dirty="0"/>
          </a:p>
        </p:txBody>
      </p:sp>
      <p:pic>
        <p:nvPicPr>
          <p:cNvPr id="3" name="Picture 2" descr="A large group of birds in a lake&#10;&#10;Description automatically generated with low confidence">
            <a:extLst>
              <a:ext uri="{FF2B5EF4-FFF2-40B4-BE49-F238E27FC236}">
                <a16:creationId xmlns:a16="http://schemas.microsoft.com/office/drawing/2014/main" id="{0543DA04-2243-0AA2-45A3-30B8E068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881" y="1421512"/>
            <a:ext cx="3542914" cy="2237611"/>
          </a:xfrm>
          <a:prstGeom prst="rect">
            <a:avLst/>
          </a:prstGeom>
        </p:spPr>
      </p:pic>
      <p:pic>
        <p:nvPicPr>
          <p:cNvPr id="5" name="Picture 4" descr="A picture containing ground, outdoor, sky, empty&#10;&#10;Description automatically generated">
            <a:extLst>
              <a:ext uri="{FF2B5EF4-FFF2-40B4-BE49-F238E27FC236}">
                <a16:creationId xmlns:a16="http://schemas.microsoft.com/office/drawing/2014/main" id="{5A79D022-E7BF-BEBE-C1D3-CF1EFC80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882" y="3943200"/>
            <a:ext cx="3542914" cy="237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75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B7E77-5229-9311-D419-F80CFBF6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0B7A52-DC29-4583-630A-5B47D0B71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Combined ROI For Both Easements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A8C79-6E09-1FA4-9CDB-C3AC3EC9878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Because wetlands don’t care about property lines</a:t>
            </a:r>
          </a:p>
          <a:p>
            <a:pPr lvl="1"/>
            <a:r>
              <a:rPr lang="en-US" dirty="0"/>
              <a:t>Combined Profit Increase: $3,742</a:t>
            </a:r>
          </a:p>
          <a:p>
            <a:pPr lvl="1"/>
            <a:r>
              <a:rPr lang="en-US" dirty="0"/>
              <a:t>Combined ROI: 48% = 5% increase in ROI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85B5B1-4F40-BF40-6979-C50E3D25E009}"/>
              </a:ext>
            </a:extLst>
          </p:cNvPr>
          <p:cNvGraphicFramePr>
            <a:graphicFrameLocks noGrp="1"/>
          </p:cNvGraphicFramePr>
          <p:nvPr/>
        </p:nvGraphicFramePr>
        <p:xfrm>
          <a:off x="304797" y="3090886"/>
          <a:ext cx="11582403" cy="2493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4629">
                  <a:extLst>
                    <a:ext uri="{9D8B030D-6E8A-4147-A177-3AD203B41FA5}">
                      <a16:colId xmlns:a16="http://schemas.microsoft.com/office/drawing/2014/main" val="3000397825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1897790639"/>
                    </a:ext>
                  </a:extLst>
                </a:gridCol>
                <a:gridCol w="1681842">
                  <a:extLst>
                    <a:ext uri="{9D8B030D-6E8A-4147-A177-3AD203B41FA5}">
                      <a16:colId xmlns:a16="http://schemas.microsoft.com/office/drawing/2014/main" val="67910863"/>
                    </a:ext>
                  </a:extLst>
                </a:gridCol>
                <a:gridCol w="1396095">
                  <a:extLst>
                    <a:ext uri="{9D8B030D-6E8A-4147-A177-3AD203B41FA5}">
                      <a16:colId xmlns:a16="http://schemas.microsoft.com/office/drawing/2014/main" val="509458928"/>
                    </a:ext>
                  </a:extLst>
                </a:gridCol>
                <a:gridCol w="1902277">
                  <a:extLst>
                    <a:ext uri="{9D8B030D-6E8A-4147-A177-3AD203B41FA5}">
                      <a16:colId xmlns:a16="http://schemas.microsoft.com/office/drawing/2014/main" val="2545548432"/>
                    </a:ext>
                  </a:extLst>
                </a:gridCol>
                <a:gridCol w="1624693">
                  <a:extLst>
                    <a:ext uri="{9D8B030D-6E8A-4147-A177-3AD203B41FA5}">
                      <a16:colId xmlns:a16="http://schemas.microsoft.com/office/drawing/2014/main" val="3316143893"/>
                    </a:ext>
                  </a:extLst>
                </a:gridCol>
                <a:gridCol w="1436917">
                  <a:extLst>
                    <a:ext uri="{9D8B030D-6E8A-4147-A177-3AD203B41FA5}">
                      <a16:colId xmlns:a16="http://schemas.microsoft.com/office/drawing/2014/main" val="1470020118"/>
                    </a:ext>
                  </a:extLst>
                </a:gridCol>
              </a:tblGrid>
              <a:tr h="4816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Before 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After 2021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583200"/>
                  </a:ext>
                </a:extLst>
              </a:tr>
              <a:tr h="4816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Operation cost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Operation cost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774830"/>
                  </a:ext>
                </a:extLst>
              </a:tr>
              <a:tr h="510051">
                <a:tc>
                  <a:txBody>
                    <a:bodyPr/>
                    <a:lstStyle/>
                    <a:p>
                      <a:r>
                        <a:rPr lang="en-US" dirty="0"/>
                        <a:t>Landowner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$41,071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$13,208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$40,003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20,260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848565"/>
                  </a:ext>
                </a:extLst>
              </a:tr>
              <a:tr h="510051">
                <a:tc>
                  <a:txBody>
                    <a:bodyPr/>
                    <a:lstStyle/>
                    <a:p>
                      <a:r>
                        <a:rPr lang="en-US" dirty="0"/>
                        <a:t>Landowner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$72,513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$35,612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$69,513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32,302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423337"/>
                  </a:ext>
                </a:extLst>
              </a:tr>
              <a:tr h="510051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$113,585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$48,820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$109,516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52,562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158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402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EEAAB1-3F53-EACF-0C96-0306F48A75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574CD-B78A-6F13-1968-8777C6EC0A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7219861" cy="4506191"/>
          </a:xfrm>
        </p:spPr>
        <p:txBody>
          <a:bodyPr/>
          <a:lstStyle/>
          <a:p>
            <a:r>
              <a:rPr lang="en-US" sz="2400" dirty="0"/>
              <a:t>While easements are primarily for conservation, they can also lead to financial benefits for landowners, as shown by the ROI analysis.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Operational cost savings, new revenue streams, improved efficiency, and reductions in risks during flooding events make easements a viable investment opportunity. </a:t>
            </a: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DC214A83-A898-80D6-9324-BADBF4ED1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696" y="1982866"/>
            <a:ext cx="4239116" cy="28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8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E12BD5-024C-5F9D-BCF7-B60F8212D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2C3E5E-28C3-90EC-99FC-DD47A3EE93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2974570"/>
            <a:ext cx="11381766" cy="450619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63823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086A-13F0-C88E-64FA-6D298893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condition</a:t>
            </a:r>
          </a:p>
        </p:txBody>
      </p:sp>
      <p:pic>
        <p:nvPicPr>
          <p:cNvPr id="6" name="Content Placeholder 5" descr="A dirt road through a field&#10;&#10;Description automatically generated">
            <a:extLst>
              <a:ext uri="{FF2B5EF4-FFF2-40B4-BE49-F238E27FC236}">
                <a16:creationId xmlns:a16="http://schemas.microsoft.com/office/drawing/2014/main" id="{55DA863D-2A2B-B9A9-425F-0EA589AB1E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6957"/>
            <a:ext cx="5181600" cy="3468674"/>
          </a:xfrm>
        </p:spPr>
      </p:pic>
      <p:pic>
        <p:nvPicPr>
          <p:cNvPr id="11" name="Content Placeholder 5" descr="A field with a pond and a road&#10;&#10;Description automatically generated with medium confidence">
            <a:extLst>
              <a:ext uri="{FF2B5EF4-FFF2-40B4-BE49-F238E27FC236}">
                <a16:creationId xmlns:a16="http://schemas.microsoft.com/office/drawing/2014/main" id="{64FC45EE-1DAB-2AA1-8284-848264B18B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5358"/>
            <a:ext cx="5181600" cy="3451871"/>
          </a:xfrm>
        </p:spPr>
      </p:pic>
    </p:spTree>
    <p:extLst>
      <p:ext uri="{BB962C8B-B14F-4D97-AF65-F5344CB8AC3E}">
        <p14:creationId xmlns:p14="http://schemas.microsoft.com/office/powerpoint/2010/main" val="3655385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5A9BB4B-34E1-AE87-66DC-6419ED4B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pPr algn="ctr"/>
            <a:r>
              <a:rPr lang="en-US" dirty="0"/>
              <a:t>Playa wetland in 2020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AAD6CE5-8127-130A-40D8-03D9CFDD7476}"/>
              </a:ext>
            </a:extLst>
          </p:cNvPr>
          <p:cNvCxnSpPr/>
          <p:nvPr/>
        </p:nvCxnSpPr>
        <p:spPr>
          <a:xfrm flipV="1">
            <a:off x="4470403" y="3879273"/>
            <a:ext cx="711200" cy="1662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F5C798-EADC-BE82-455D-64AF5C13E6CC}"/>
              </a:ext>
            </a:extLst>
          </p:cNvPr>
          <p:cNvCxnSpPr/>
          <p:nvPr/>
        </p:nvCxnSpPr>
        <p:spPr>
          <a:xfrm>
            <a:off x="4137891" y="5780182"/>
            <a:ext cx="65578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A13747C-E7EC-F160-1ECA-0B9FB3D7947E}"/>
              </a:ext>
            </a:extLst>
          </p:cNvPr>
          <p:cNvSpPr txBox="1"/>
          <p:nvPr/>
        </p:nvSpPr>
        <p:spPr>
          <a:xfrm>
            <a:off x="3778226" y="3879273"/>
            <a:ext cx="69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87E51-1713-4F83-70F4-A1D27D910E43}"/>
              </a:ext>
            </a:extLst>
          </p:cNvPr>
          <p:cNvSpPr txBox="1"/>
          <p:nvPr/>
        </p:nvSpPr>
        <p:spPr>
          <a:xfrm>
            <a:off x="2967198" y="5318517"/>
            <a:ext cx="1051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Gravity </a:t>
            </a:r>
          </a:p>
          <a:p>
            <a:r>
              <a:rPr lang="en-US" dirty="0">
                <a:solidFill>
                  <a:schemeClr val="bg1"/>
                </a:solidFill>
              </a:rPr>
              <a:t>irrigated </a:t>
            </a:r>
          </a:p>
          <a:p>
            <a:r>
              <a:rPr lang="en-US" dirty="0">
                <a:solidFill>
                  <a:schemeClr val="bg1"/>
                </a:solidFill>
              </a:rPr>
              <a:t>field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54B08C-259A-BF94-963F-076B8648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26" y="1077817"/>
            <a:ext cx="9480327" cy="575591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DCE6D8-41BE-06DF-C59F-D6011C3A98E5}"/>
              </a:ext>
            </a:extLst>
          </p:cNvPr>
          <p:cNvCxnSpPr>
            <a:cxnSpLocks/>
          </p:cNvCxnSpPr>
          <p:nvPr/>
        </p:nvCxnSpPr>
        <p:spPr>
          <a:xfrm>
            <a:off x="4793673" y="3703782"/>
            <a:ext cx="877454" cy="1108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0B4D65-A770-09CA-F194-E04DDB4CF004}"/>
              </a:ext>
            </a:extLst>
          </p:cNvPr>
          <p:cNvCxnSpPr>
            <a:cxnSpLocks/>
          </p:cNvCxnSpPr>
          <p:nvPr/>
        </p:nvCxnSpPr>
        <p:spPr>
          <a:xfrm>
            <a:off x="4137891" y="5578764"/>
            <a:ext cx="655782" cy="129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0B6DF2-36E8-AA98-CCFD-69E63BB2C8A3}"/>
              </a:ext>
            </a:extLst>
          </p:cNvPr>
          <p:cNvSpPr txBox="1"/>
          <p:nvPr/>
        </p:nvSpPr>
        <p:spPr>
          <a:xfrm>
            <a:off x="4029637" y="3491529"/>
            <a:ext cx="69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C57878-1CC4-9D34-F46B-88A61F8378F8}"/>
              </a:ext>
            </a:extLst>
          </p:cNvPr>
          <p:cNvSpPr txBox="1"/>
          <p:nvPr/>
        </p:nvSpPr>
        <p:spPr>
          <a:xfrm>
            <a:off x="3214870" y="4961297"/>
            <a:ext cx="101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Gravity </a:t>
            </a:r>
          </a:p>
          <a:p>
            <a:r>
              <a:rPr lang="en-US" dirty="0">
                <a:solidFill>
                  <a:schemeClr val="bg1"/>
                </a:solidFill>
              </a:rPr>
              <a:t>Irrigated</a:t>
            </a:r>
          </a:p>
          <a:p>
            <a:r>
              <a:rPr lang="en-US" dirty="0">
                <a:solidFill>
                  <a:schemeClr val="bg1"/>
                </a:solidFill>
              </a:rPr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396479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5E0E5-2BA8-2A2D-F8A8-76A2276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048" y="483112"/>
            <a:ext cx="5837903" cy="913069"/>
          </a:xfrm>
        </p:spPr>
        <p:txBody>
          <a:bodyPr/>
          <a:lstStyle/>
          <a:p>
            <a:r>
              <a:rPr lang="en-US" dirty="0"/>
              <a:t>Solution to the issues?</a:t>
            </a:r>
          </a:p>
        </p:txBody>
      </p:sp>
      <p:pic>
        <p:nvPicPr>
          <p:cNvPr id="5" name="Content Placeholder 7" descr="A close-up of a website&#10;&#10;Description automatically generated">
            <a:extLst>
              <a:ext uri="{FF2B5EF4-FFF2-40B4-BE49-F238E27FC236}">
                <a16:creationId xmlns:a16="http://schemas.microsoft.com/office/drawing/2014/main" id="{487A93D7-08F3-2445-F983-A4B76AB52E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8" y="223288"/>
            <a:ext cx="4939975" cy="6393821"/>
          </a:xfrm>
        </p:spPr>
      </p:pic>
      <p:pic>
        <p:nvPicPr>
          <p:cNvPr id="14" name="Content Placeholder 7" descr="A power line in a field&#10;&#10;Description automatically generated">
            <a:extLst>
              <a:ext uri="{FF2B5EF4-FFF2-40B4-BE49-F238E27FC236}">
                <a16:creationId xmlns:a16="http://schemas.microsoft.com/office/drawing/2014/main" id="{73712A98-08D7-5DC8-D907-5BACDDAD34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7084"/>
            <a:ext cx="5181600" cy="346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5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6290564" y="9288102"/>
            <a:ext cx="80899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8659" marR="3464">
              <a:lnSpc>
                <a:spcPts val="914"/>
              </a:lnSpc>
              <a:spcBef>
                <a:spcPts val="65"/>
              </a:spcBef>
            </a:pPr>
            <a:r>
              <a:rPr lang="en-US"/>
              <a:t>FWS </a:t>
            </a:r>
            <a:r>
              <a:rPr lang="en-US" spc="-10"/>
              <a:t>3-</a:t>
            </a:r>
            <a:r>
              <a:rPr lang="en-US" spc="-20"/>
              <a:t>2454 </a:t>
            </a:r>
            <a:r>
              <a:rPr lang="en-US" spc="-10"/>
              <a:t>08/14</a:t>
            </a:r>
            <a:endParaRPr spc="-7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8D009-FD78-61F9-EE41-272B73BEFE35}"/>
              </a:ext>
            </a:extLst>
          </p:cNvPr>
          <p:cNvSpPr txBox="1"/>
          <p:nvPr/>
        </p:nvSpPr>
        <p:spPr>
          <a:xfrm>
            <a:off x="373625" y="206477"/>
            <a:ext cx="11533239" cy="661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2199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>
                <a:latin typeface="Times New Roman"/>
                <a:cs typeface="Times New Roman"/>
              </a:rPr>
              <a:t>Landowner</a:t>
            </a:r>
            <a:r>
              <a:rPr lang="en-US" sz="1800" b="1" spc="-5" dirty="0">
                <a:latin typeface="Times New Roman"/>
                <a:cs typeface="Times New Roman"/>
              </a:rPr>
              <a:t> </a:t>
            </a:r>
            <a:r>
              <a:rPr lang="en-US" sz="1800" b="1" dirty="0">
                <a:latin typeface="Times New Roman"/>
                <a:cs typeface="Times New Roman"/>
              </a:rPr>
              <a:t>Agreement</a:t>
            </a:r>
            <a:r>
              <a:rPr lang="en-US" sz="1800" b="1" spc="5" dirty="0">
                <a:latin typeface="Times New Roman"/>
                <a:cs typeface="Times New Roman"/>
              </a:rPr>
              <a:t> </a:t>
            </a:r>
            <a:r>
              <a:rPr lang="en-US" sz="1800" b="1" dirty="0">
                <a:latin typeface="Times New Roman"/>
                <a:cs typeface="Times New Roman"/>
              </a:rPr>
              <a:t>No:</a:t>
            </a:r>
            <a:r>
              <a:rPr lang="en-US" sz="1800" b="1" spc="-5" dirty="0">
                <a:latin typeface="Times New Roman"/>
                <a:cs typeface="Times New Roman"/>
              </a:rPr>
              <a:t> </a:t>
            </a:r>
            <a:r>
              <a:rPr lang="en-US" sz="1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NE-64850-21-</a:t>
            </a:r>
            <a:r>
              <a:rPr lang="en-US" sz="1800" b="1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11</a:t>
            </a:r>
            <a:endParaRPr lang="en-US" sz="1800" dirty="0">
              <a:latin typeface="Times New Roman"/>
              <a:cs typeface="Times New Roman"/>
            </a:endParaRPr>
          </a:p>
          <a:p>
            <a:pPr marL="3213100">
              <a:lnSpc>
                <a:spcPct val="100000"/>
              </a:lnSpc>
              <a:spcBef>
                <a:spcPts val="944"/>
              </a:spcBef>
            </a:pPr>
            <a:r>
              <a:rPr lang="en-US" sz="1800" b="1" dirty="0">
                <a:latin typeface="Times New Roman"/>
                <a:cs typeface="Times New Roman"/>
              </a:rPr>
              <a:t>CFDA:</a:t>
            </a:r>
            <a:r>
              <a:rPr lang="en-US" sz="1800" b="1" spc="-45" dirty="0">
                <a:latin typeface="Times New Roman"/>
                <a:cs typeface="Times New Roman"/>
              </a:rPr>
              <a:t> </a:t>
            </a:r>
            <a:r>
              <a:rPr lang="en-US" sz="1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15.631</a:t>
            </a:r>
            <a:endParaRPr lang="en-US"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2338070" marR="929640" indent="-772795">
              <a:lnSpc>
                <a:spcPts val="1380"/>
              </a:lnSpc>
            </a:pPr>
            <a:r>
              <a:rPr lang="en-US" sz="1800" b="1" dirty="0">
                <a:latin typeface="Times New Roman"/>
                <a:cs typeface="Times New Roman"/>
              </a:rPr>
              <a:t>PARTNERS</a:t>
            </a:r>
            <a:r>
              <a:rPr lang="en-US" sz="1800" b="1" spc="-10" dirty="0">
                <a:latin typeface="Times New Roman"/>
                <a:cs typeface="Times New Roman"/>
              </a:rPr>
              <a:t> </a:t>
            </a:r>
            <a:r>
              <a:rPr lang="en-US" sz="1800" b="1" dirty="0">
                <a:latin typeface="Times New Roman"/>
                <a:cs typeface="Times New Roman"/>
              </a:rPr>
              <a:t>FOR</a:t>
            </a:r>
            <a:r>
              <a:rPr lang="en-US" sz="1800" b="1" spc="-15" dirty="0">
                <a:latin typeface="Times New Roman"/>
                <a:cs typeface="Times New Roman"/>
              </a:rPr>
              <a:t> </a:t>
            </a:r>
            <a:r>
              <a:rPr lang="en-US" sz="1800" b="1" dirty="0">
                <a:latin typeface="Times New Roman"/>
                <a:cs typeface="Times New Roman"/>
              </a:rPr>
              <a:t>FISH</a:t>
            </a:r>
            <a:r>
              <a:rPr lang="en-US" sz="1800" b="1" spc="-25" dirty="0">
                <a:latin typeface="Times New Roman"/>
                <a:cs typeface="Times New Roman"/>
              </a:rPr>
              <a:t> </a:t>
            </a:r>
            <a:r>
              <a:rPr lang="en-US" sz="1800" b="1" dirty="0">
                <a:latin typeface="Times New Roman"/>
                <a:cs typeface="Times New Roman"/>
              </a:rPr>
              <a:t>AND</a:t>
            </a:r>
            <a:r>
              <a:rPr lang="en-US" sz="1800" b="1" spc="-25" dirty="0">
                <a:latin typeface="Times New Roman"/>
                <a:cs typeface="Times New Roman"/>
              </a:rPr>
              <a:t> </a:t>
            </a:r>
            <a:r>
              <a:rPr lang="en-US" sz="1800" b="1" dirty="0">
                <a:latin typeface="Times New Roman"/>
                <a:cs typeface="Times New Roman"/>
              </a:rPr>
              <a:t>WILDLIFE</a:t>
            </a:r>
            <a:r>
              <a:rPr lang="en-US" sz="1800" b="1" spc="-5" dirty="0">
                <a:latin typeface="Times New Roman"/>
                <a:cs typeface="Times New Roman"/>
              </a:rPr>
              <a:t> </a:t>
            </a:r>
            <a:r>
              <a:rPr lang="en-US" sz="1800" b="1" spc="-10" dirty="0">
                <a:latin typeface="Times New Roman"/>
                <a:cs typeface="Times New Roman"/>
              </a:rPr>
              <a:t>PROGRAM </a:t>
            </a:r>
            <a:r>
              <a:rPr lang="en-US" sz="1800" b="1" dirty="0">
                <a:latin typeface="Times New Roman"/>
                <a:cs typeface="Times New Roman"/>
              </a:rPr>
              <a:t>LANDOWNER</a:t>
            </a:r>
            <a:r>
              <a:rPr lang="en-US" sz="1800" b="1" spc="-25" dirty="0">
                <a:latin typeface="Times New Roman"/>
                <a:cs typeface="Times New Roman"/>
              </a:rPr>
              <a:t> </a:t>
            </a:r>
            <a:r>
              <a:rPr lang="en-US" sz="1800" b="1" spc="-10" dirty="0">
                <a:latin typeface="Times New Roman"/>
                <a:cs typeface="Times New Roman"/>
              </a:rPr>
              <a:t>AGREEMENT</a:t>
            </a:r>
            <a:endParaRPr lang="en-US"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12700" marR="19685">
              <a:lnSpc>
                <a:spcPct val="125000"/>
              </a:lnSpc>
            </a:pPr>
            <a:r>
              <a:rPr lang="en-US" sz="1800" dirty="0">
                <a:latin typeface="Times New Roman"/>
                <a:cs typeface="Times New Roman"/>
              </a:rPr>
              <a:t>This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Landowner</a:t>
            </a:r>
            <a:r>
              <a:rPr lang="en-US" sz="1800" spc="-2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Agreement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(Agreement),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dated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October</a:t>
            </a:r>
            <a:r>
              <a:rPr lang="en-US" sz="1800" spc="-2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1,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2020,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between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Nick</a:t>
            </a:r>
            <a:r>
              <a:rPr lang="en-US" sz="1800" b="1" u="sng" spc="-15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lang="en-US" sz="1800" b="1" u="sng" spc="-20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spc="-10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Tracy</a:t>
            </a:r>
            <a:r>
              <a:rPr lang="en-US" sz="1800" b="1" u="none" spc="-10" dirty="0"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Happold</a:t>
            </a:r>
            <a:r>
              <a:rPr lang="en-US" sz="1800" b="1" u="none" spc="-25" dirty="0"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(Landowner)(s),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Precision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Agronomy</a:t>
            </a:r>
            <a:r>
              <a:rPr lang="en-US" sz="1800" u="none" spc="-4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Solutions®,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Nebraska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Community</a:t>
            </a:r>
            <a:r>
              <a:rPr lang="en-US" sz="1800" u="none" spc="-45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Foundation </a:t>
            </a:r>
            <a:r>
              <a:rPr lang="en-US" sz="1800" u="none" dirty="0">
                <a:latin typeface="Times New Roman"/>
                <a:cs typeface="Times New Roman"/>
              </a:rPr>
              <a:t>(NCF)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for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its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affiliated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fund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Rainwater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Basin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Joint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Venture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(RWBJV),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Nebraska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Game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spc="-25" dirty="0">
                <a:latin typeface="Times New Roman"/>
                <a:cs typeface="Times New Roman"/>
              </a:rPr>
              <a:t>and </a:t>
            </a:r>
            <a:r>
              <a:rPr lang="en-US" sz="1800" u="none" dirty="0">
                <a:latin typeface="Times New Roman"/>
                <a:cs typeface="Times New Roman"/>
              </a:rPr>
              <a:t>Parks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Commission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(NGPC)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and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U.S.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Fish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and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Wildlife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Service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(USFWS)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is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entered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spc="-20" dirty="0">
                <a:latin typeface="Times New Roman"/>
                <a:cs typeface="Times New Roman"/>
              </a:rPr>
              <a:t>into </a:t>
            </a:r>
            <a:r>
              <a:rPr lang="en-US" sz="1800" u="none" dirty="0">
                <a:latin typeface="Times New Roman"/>
                <a:cs typeface="Times New Roman"/>
              </a:rPr>
              <a:t>pursuant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to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authority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contained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in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Partners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for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Fish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and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Wildlife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Act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(P.L.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109-</a:t>
            </a:r>
            <a:r>
              <a:rPr lang="en-US" sz="1800" u="none" dirty="0">
                <a:latin typeface="Times New Roman"/>
                <a:cs typeface="Times New Roman"/>
              </a:rPr>
              <a:t>294),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</a:t>
            </a:r>
            <a:r>
              <a:rPr lang="en-US" sz="1800" u="none" spc="-20" dirty="0">
                <a:latin typeface="Times New Roman"/>
                <a:cs typeface="Times New Roman"/>
              </a:rPr>
              <a:t> Fish </a:t>
            </a:r>
            <a:r>
              <a:rPr lang="en-US" sz="1800" u="none" dirty="0">
                <a:latin typeface="Times New Roman"/>
                <a:cs typeface="Times New Roman"/>
              </a:rPr>
              <a:t>and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Wildlife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Coordination </a:t>
            </a:r>
            <a:r>
              <a:rPr lang="en-US" sz="1800" u="none" dirty="0">
                <a:latin typeface="Times New Roman"/>
                <a:cs typeface="Times New Roman"/>
              </a:rPr>
              <a:t>Act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(16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U.S.C.</a:t>
            </a:r>
            <a:r>
              <a:rPr lang="en-US" sz="1800" u="none" spc="-1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661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et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seq.)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and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</a:t>
            </a:r>
            <a:r>
              <a:rPr lang="en-US" sz="1800" u="none" spc="-1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Fish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and</a:t>
            </a:r>
            <a:r>
              <a:rPr lang="en-US" sz="1800" u="none" spc="-1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Wildlife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Act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of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1956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spc="-25" dirty="0">
                <a:latin typeface="Times New Roman"/>
                <a:cs typeface="Times New Roman"/>
              </a:rPr>
              <a:t>(16 </a:t>
            </a:r>
            <a:r>
              <a:rPr lang="en-US" sz="1800" u="none" dirty="0">
                <a:latin typeface="Times New Roman"/>
                <a:cs typeface="Times New Roman"/>
              </a:rPr>
              <a:t>U.S.C.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742a-</a:t>
            </a:r>
            <a:r>
              <a:rPr lang="en-US" sz="1800" u="none" dirty="0">
                <a:latin typeface="Times New Roman"/>
                <a:cs typeface="Times New Roman"/>
              </a:rPr>
              <a:t>j),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as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amended.</a:t>
            </a:r>
            <a:r>
              <a:rPr lang="en-US" sz="1800" u="none" spc="254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This</a:t>
            </a:r>
            <a:r>
              <a:rPr lang="en-US" sz="1800" u="none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project</a:t>
            </a:r>
            <a:r>
              <a:rPr lang="en-US" sz="1800" u="none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was</a:t>
            </a:r>
            <a:r>
              <a:rPr lang="en-US" sz="1800" u="none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selected</a:t>
            </a:r>
            <a:r>
              <a:rPr lang="en-US" sz="1800" u="none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for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funding</a:t>
            </a:r>
            <a:r>
              <a:rPr lang="en-US" sz="1800" u="none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because</a:t>
            </a:r>
            <a:r>
              <a:rPr lang="en-US" sz="1800" u="none" spc="-1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1800" u="none" spc="-1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highlight>
                  <a:srgbClr val="FFFF00"/>
                </a:highlight>
                <a:latin typeface="Times New Roman"/>
                <a:cs typeface="Times New Roman"/>
              </a:rPr>
              <a:t>Landowner(s)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share(s)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a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common</a:t>
            </a:r>
            <a:r>
              <a:rPr lang="en-US" sz="1800" u="none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objective</a:t>
            </a:r>
            <a:r>
              <a:rPr lang="en-US" sz="1800" u="none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with</a:t>
            </a:r>
            <a:r>
              <a:rPr lang="en-US" sz="1800" u="none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RWBJV,</a:t>
            </a:r>
            <a:r>
              <a:rPr lang="en-US" sz="1800" u="none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NGPC,</a:t>
            </a:r>
            <a:r>
              <a:rPr lang="en-US" sz="1800" u="none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USFWS,</a:t>
            </a:r>
            <a:r>
              <a:rPr lang="en-US" sz="1800" u="none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and</a:t>
            </a:r>
            <a:r>
              <a:rPr lang="en-US" sz="1800" u="none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other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cooperating</a:t>
            </a:r>
            <a:r>
              <a:rPr lang="en-US" sz="1800" u="none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highlight>
                  <a:srgbClr val="FFFF00"/>
                </a:highlight>
                <a:latin typeface="Times New Roman"/>
                <a:cs typeface="Times New Roman"/>
              </a:rPr>
              <a:t>partners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identified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above,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to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enhance</a:t>
            </a:r>
            <a:r>
              <a:rPr lang="en-US" sz="1800" u="none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habitat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for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1800" u="none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benefit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of</a:t>
            </a:r>
            <a:r>
              <a:rPr lang="en-US" sz="1800" u="none" spc="-4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Federal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trust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species</a:t>
            </a:r>
            <a:r>
              <a:rPr lang="en-US" sz="1800" u="none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on</a:t>
            </a:r>
            <a:r>
              <a:rPr lang="en-US" sz="1800" u="none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private</a:t>
            </a:r>
            <a:r>
              <a:rPr lang="en-US" sz="1800" u="none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FFFF00"/>
                </a:highlight>
                <a:latin typeface="Times New Roman"/>
                <a:cs typeface="Times New Roman"/>
              </a:rPr>
              <a:t>lands</a:t>
            </a:r>
            <a:r>
              <a:rPr lang="en-US" sz="1800" u="none" dirty="0">
                <a:latin typeface="Times New Roman"/>
                <a:cs typeface="Times New Roman"/>
              </a:rPr>
              <a:t>.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spc="-25" dirty="0">
                <a:latin typeface="Times New Roman"/>
                <a:cs typeface="Times New Roman"/>
              </a:rPr>
              <a:t>The </a:t>
            </a:r>
            <a:r>
              <a:rPr lang="en-US" sz="1800" u="none" dirty="0">
                <a:latin typeface="Times New Roman"/>
                <a:cs typeface="Times New Roman"/>
              </a:rPr>
              <a:t>project</a:t>
            </a:r>
            <a:r>
              <a:rPr lang="en-US" sz="1800" u="none" spc="-4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supports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priority</a:t>
            </a:r>
            <a:r>
              <a:rPr lang="en-US" sz="1800" u="none" spc="-4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actions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identified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in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</a:t>
            </a:r>
            <a:r>
              <a:rPr lang="en-US" sz="1800" u="none" spc="-4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Regional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Partners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for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Fish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and</a:t>
            </a:r>
            <a:r>
              <a:rPr lang="en-US" sz="1800" u="none" spc="-3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Wildlife</a:t>
            </a:r>
            <a:r>
              <a:rPr lang="en-US" sz="1800" u="none" spc="-40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(Partners) </a:t>
            </a:r>
            <a:r>
              <a:rPr lang="en-US" sz="1800" u="none" dirty="0">
                <a:latin typeface="Times New Roman"/>
                <a:cs typeface="Times New Roman"/>
              </a:rPr>
              <a:t>Program</a:t>
            </a:r>
            <a:r>
              <a:rPr lang="en-US" sz="1800" u="none" spc="-7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Strategic</a:t>
            </a:r>
            <a:r>
              <a:rPr lang="en-US" sz="1800" u="none" spc="-65" dirty="0">
                <a:latin typeface="Times New Roman"/>
                <a:cs typeface="Times New Roman"/>
              </a:rPr>
              <a:t> </a:t>
            </a:r>
            <a:r>
              <a:rPr lang="en-US" sz="1800" u="none" spc="-20" dirty="0">
                <a:latin typeface="Times New Roman"/>
                <a:cs typeface="Times New Roman"/>
              </a:rPr>
              <a:t>Plan.</a:t>
            </a:r>
            <a:endParaRPr lang="en-US" sz="1800" dirty="0">
              <a:latin typeface="Times New Roman"/>
              <a:cs typeface="Times New Roman"/>
            </a:endParaRPr>
          </a:p>
          <a:p>
            <a:pPr>
              <a:lnSpc>
                <a:spcPct val="125000"/>
              </a:lnSpc>
            </a:pPr>
            <a:endParaRPr lang="en-US" sz="1800" dirty="0">
              <a:latin typeface="Times New Roman"/>
              <a:cs typeface="Times New Roman"/>
            </a:endParaRPr>
          </a:p>
          <a:p>
            <a:pPr marL="12700" marR="231775">
              <a:lnSpc>
                <a:spcPct val="125000"/>
              </a:lnSpc>
            </a:pP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Nick</a:t>
            </a:r>
            <a:r>
              <a:rPr lang="en-US" sz="1800" b="1" u="sng" spc="-15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lang="en-US" sz="1800" b="1" u="sng" spc="-10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Tracy</a:t>
            </a:r>
            <a:r>
              <a:rPr lang="en-US" sz="1800" b="1" u="sng" spc="-15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Happold,</a:t>
            </a:r>
            <a:r>
              <a:rPr lang="en-US" sz="1800" b="1" u="sng" spc="-10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449</a:t>
            </a:r>
            <a:r>
              <a:rPr lang="en-US" sz="1800" b="1" u="sng" spc="-15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</a:t>
            </a:r>
            <a:r>
              <a:rPr lang="en-US" sz="1800" b="1" u="sng" spc="-10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 err="1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Binfield</a:t>
            </a:r>
            <a:r>
              <a:rPr lang="en-US" sz="1800" b="1" u="sng" spc="-15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Rd,</a:t>
            </a:r>
            <a:r>
              <a:rPr lang="en-US" sz="1800" b="1" u="sng" spc="-10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Doniphan,</a:t>
            </a:r>
            <a:r>
              <a:rPr lang="en-US" sz="1800" b="1" u="sng" spc="-15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NE</a:t>
            </a:r>
            <a:r>
              <a:rPr lang="en-US" sz="1800" b="1" u="sng" spc="-10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68832,</a:t>
            </a:r>
            <a:r>
              <a:rPr lang="en-US" sz="1800" b="1" u="sng" spc="-15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(308)</a:t>
            </a:r>
            <a:r>
              <a:rPr lang="en-US" sz="1800" b="1" u="sng" spc="-15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1800" b="1" u="sng" spc="-10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380-</a:t>
            </a:r>
            <a:r>
              <a:rPr lang="en-US" sz="1800" b="1" u="sng" dirty="0">
                <a:highlight>
                  <a:srgbClr val="000000"/>
                </a:highlight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8871</a:t>
            </a:r>
            <a:r>
              <a:rPr lang="en-US" sz="1800" u="none" dirty="0">
                <a:latin typeface="Times New Roman"/>
                <a:cs typeface="Times New Roman"/>
              </a:rPr>
              <a:t>,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hereby </a:t>
            </a:r>
            <a:r>
              <a:rPr lang="en-US" sz="1800" u="none" dirty="0">
                <a:latin typeface="Times New Roman"/>
                <a:cs typeface="Times New Roman"/>
              </a:rPr>
              <a:t>agrees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to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participate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with</a:t>
            </a:r>
            <a:r>
              <a:rPr lang="en-US" sz="1800" u="none" spc="-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RWBJV,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NGPC,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and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USFWS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in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conducting</a:t>
            </a:r>
            <a:r>
              <a:rPr lang="en-US" sz="1800" u="none" spc="-3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certain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wildlife management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practices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on</a:t>
            </a:r>
            <a:r>
              <a:rPr lang="en-US" sz="1800" u="none" spc="-1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lands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owned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or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managed</a:t>
            </a:r>
            <a:r>
              <a:rPr lang="en-US" sz="1800" u="none" spc="-1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by</a:t>
            </a:r>
            <a:r>
              <a:rPr lang="en-US" sz="1800" u="none" spc="-4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them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in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Hall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County,</a:t>
            </a:r>
            <a:r>
              <a:rPr lang="en-US" sz="1800" u="none" spc="-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State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of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spc="-10" dirty="0">
                <a:latin typeface="Times New Roman"/>
                <a:cs typeface="Times New Roman"/>
              </a:rPr>
              <a:t>Nebraska, </a:t>
            </a:r>
            <a:r>
              <a:rPr lang="en-US" sz="1800" u="none" dirty="0">
                <a:latin typeface="Times New Roman"/>
                <a:cs typeface="Times New Roman"/>
              </a:rPr>
              <a:t>described</a:t>
            </a:r>
            <a:r>
              <a:rPr lang="en-US" sz="1800" u="none" spc="-1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as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follows:</a:t>
            </a:r>
            <a:r>
              <a:rPr lang="en-US" sz="1800" u="none" spc="26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all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of,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or</a:t>
            </a:r>
            <a:r>
              <a:rPr lang="en-US" sz="1800" u="none" spc="-25" dirty="0">
                <a:latin typeface="Times New Roman"/>
                <a:cs typeface="Times New Roman"/>
              </a:rPr>
              <a:t> </a:t>
            </a:r>
            <a:r>
              <a:rPr lang="en-US" sz="1800" u="none" dirty="0">
                <a:latin typeface="Times New Roman"/>
                <a:cs typeface="Times New Roman"/>
              </a:rPr>
              <a:t>within,</a:t>
            </a:r>
            <a:r>
              <a:rPr lang="en-US" sz="1800" u="none" spc="-20" dirty="0"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NE¼</a:t>
            </a:r>
            <a:r>
              <a:rPr lang="en-US" sz="1800" b="1" u="none" spc="-20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of</a:t>
            </a:r>
            <a:r>
              <a:rPr lang="en-US" sz="1800" b="1" u="none" spc="-15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Section</a:t>
            </a:r>
            <a:r>
              <a:rPr lang="en-US" sz="1800" b="1" u="none" spc="-20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16,</a:t>
            </a:r>
            <a:r>
              <a:rPr lang="en-US" sz="1800" b="1" u="none" spc="-20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Township</a:t>
            </a:r>
            <a:r>
              <a:rPr lang="en-US" sz="1800" b="1" u="none" spc="-20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9</a:t>
            </a:r>
            <a:r>
              <a:rPr lang="en-US" sz="1800" b="1" u="none" spc="-20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North,</a:t>
            </a:r>
            <a:r>
              <a:rPr lang="en-US" sz="1800" b="1" u="none" spc="-20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Range</a:t>
            </a:r>
            <a:r>
              <a:rPr lang="en-US" sz="1800" b="1" u="none" spc="-25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b="1" u="none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9</a:t>
            </a:r>
            <a:r>
              <a:rPr lang="en-US" sz="1800" b="1" u="none" spc="-20" dirty="0">
                <a:solidFill>
                  <a:srgbClr val="252525"/>
                </a:solidFill>
                <a:highlight>
                  <a:srgbClr val="000000"/>
                </a:highlight>
                <a:latin typeface="Times New Roman"/>
                <a:cs typeface="Times New Roman"/>
              </a:rPr>
              <a:t> West </a:t>
            </a:r>
            <a:r>
              <a:rPr lang="en-US" sz="1800" u="none" dirty="0">
                <a:highlight>
                  <a:srgbClr val="000000"/>
                </a:highlight>
                <a:latin typeface="Times New Roman"/>
                <a:cs typeface="Times New Roman"/>
              </a:rPr>
              <a:t>(see</a:t>
            </a:r>
            <a:r>
              <a:rPr lang="en-US" sz="1800" u="none" spc="-30" dirty="0">
                <a:highlight>
                  <a:srgbClr val="000000"/>
                </a:highlight>
                <a:latin typeface="Times New Roman"/>
                <a:cs typeface="Times New Roman"/>
              </a:rPr>
              <a:t> </a:t>
            </a:r>
            <a:r>
              <a:rPr lang="en-US" sz="1800" u="none" dirty="0">
                <a:highlight>
                  <a:srgbClr val="000000"/>
                </a:highlight>
                <a:latin typeface="Times New Roman"/>
                <a:cs typeface="Times New Roman"/>
              </a:rPr>
              <a:t>Exhibit</a:t>
            </a:r>
            <a:r>
              <a:rPr lang="en-US" sz="1800" u="none" spc="-25" dirty="0">
                <a:highlight>
                  <a:srgbClr val="000000"/>
                </a:highlight>
                <a:latin typeface="Times New Roman"/>
                <a:cs typeface="Times New Roman"/>
              </a:rPr>
              <a:t> B)</a:t>
            </a:r>
            <a:r>
              <a:rPr lang="en-US" sz="1800" b="1" u="none" spc="-25" dirty="0">
                <a:highlight>
                  <a:srgbClr val="000000"/>
                </a:highlight>
                <a:latin typeface="Times New Roman"/>
                <a:cs typeface="Times New Roman"/>
              </a:rPr>
              <a:t>.</a:t>
            </a:r>
            <a:endParaRPr lang="en-US" sz="1800" dirty="0">
              <a:highlight>
                <a:srgbClr val="000000"/>
              </a:highlight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07BEA1-D205-6F24-1FE0-EA8520AA1EFA}"/>
              </a:ext>
            </a:extLst>
          </p:cNvPr>
          <p:cNvSpPr/>
          <p:nvPr/>
        </p:nvSpPr>
        <p:spPr>
          <a:xfrm>
            <a:off x="7296912" y="2014827"/>
            <a:ext cx="2478024" cy="2437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8AEB1-34EA-CAD0-B44F-59A09A0C023C}"/>
              </a:ext>
            </a:extLst>
          </p:cNvPr>
          <p:cNvSpPr/>
          <p:nvPr/>
        </p:nvSpPr>
        <p:spPr>
          <a:xfrm>
            <a:off x="475488" y="5422391"/>
            <a:ext cx="7982712" cy="2437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240360-4BBC-3F45-1033-DF8E1607CF5E}"/>
              </a:ext>
            </a:extLst>
          </p:cNvPr>
          <p:cNvSpPr/>
          <p:nvPr/>
        </p:nvSpPr>
        <p:spPr>
          <a:xfrm>
            <a:off x="7699248" y="6099048"/>
            <a:ext cx="3785616" cy="2926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989192-7C67-F438-5DF3-46C11711BABA}"/>
              </a:ext>
            </a:extLst>
          </p:cNvPr>
          <p:cNvSpPr/>
          <p:nvPr/>
        </p:nvSpPr>
        <p:spPr>
          <a:xfrm>
            <a:off x="475488" y="6459446"/>
            <a:ext cx="2798064" cy="2437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C60-6170-10A4-81D7-92141AAE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998"/>
            <a:ext cx="10515600" cy="832739"/>
          </a:xfrm>
        </p:spPr>
        <p:txBody>
          <a:bodyPr>
            <a:normAutofit/>
          </a:bodyPr>
          <a:lstStyle/>
          <a:p>
            <a:r>
              <a:rPr lang="en-US" sz="4000" dirty="0"/>
              <a:t>Landowner rights and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38543-8BD8-3746-6BA0-AB08DB748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3" y="1028889"/>
            <a:ext cx="11811109" cy="5495927"/>
          </a:xfrm>
        </p:spPr>
        <p:txBody>
          <a:bodyPr>
            <a:normAutofit fontScale="32500" lnSpcReduction="20000"/>
          </a:bodyPr>
          <a:lstStyle/>
          <a:p>
            <a:pPr marL="274320" marR="177800" indent="-228600">
              <a:lnSpc>
                <a:spcPct val="150000"/>
              </a:lnSpc>
              <a:buFont typeface="Symbol"/>
              <a:buChar char=""/>
              <a:tabLst>
                <a:tab pos="571500" algn="l"/>
              </a:tabLst>
            </a:pP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Landowner,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with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authority</a:t>
            </a:r>
            <a:r>
              <a:rPr lang="en-US" sz="8000" spc="-5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over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land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management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decisions</a:t>
            </a:r>
            <a:r>
              <a:rPr lang="en-US" sz="8000" dirty="0">
                <a:latin typeface="Times New Roman"/>
                <a:cs typeface="Times New Roman"/>
              </a:rPr>
              <a:t>,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warrants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that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there</a:t>
            </a:r>
            <a:r>
              <a:rPr lang="en-US" sz="8000" spc="-3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are</a:t>
            </a:r>
            <a:r>
              <a:rPr lang="en-US" sz="8000" spc="-3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no</a:t>
            </a:r>
            <a:r>
              <a:rPr lang="en-US" sz="8000" spc="-35" dirty="0">
                <a:latin typeface="Times New Roman"/>
                <a:cs typeface="Times New Roman"/>
              </a:rPr>
              <a:t> </a:t>
            </a:r>
            <a:r>
              <a:rPr lang="en-US" sz="8000" spc="-10" dirty="0">
                <a:latin typeface="Times New Roman"/>
                <a:cs typeface="Times New Roman"/>
              </a:rPr>
              <a:t>outstanding </a:t>
            </a:r>
            <a:r>
              <a:rPr lang="en-US" sz="8000" dirty="0">
                <a:latin typeface="Times New Roman"/>
                <a:cs typeface="Times New Roman"/>
              </a:rPr>
              <a:t>rights</a:t>
            </a:r>
            <a:r>
              <a:rPr lang="en-US" sz="8000" spc="-4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that</a:t>
            </a:r>
            <a:r>
              <a:rPr lang="en-US" sz="8000" spc="-3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interfere</a:t>
            </a:r>
            <a:r>
              <a:rPr lang="en-US" sz="8000" spc="-4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with</a:t>
            </a:r>
            <a:r>
              <a:rPr lang="en-US" sz="8000" spc="-3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this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Landowner</a:t>
            </a:r>
            <a:r>
              <a:rPr lang="en-US" sz="8000" spc="-40" dirty="0">
                <a:latin typeface="Times New Roman"/>
                <a:cs typeface="Times New Roman"/>
              </a:rPr>
              <a:t> </a:t>
            </a:r>
            <a:r>
              <a:rPr lang="en-US" sz="8000" spc="-10" dirty="0">
                <a:latin typeface="Times New Roman"/>
                <a:cs typeface="Times New Roman"/>
              </a:rPr>
              <a:t>Agreement.</a:t>
            </a:r>
            <a:endParaRPr lang="en-US" sz="8000" dirty="0">
              <a:latin typeface="Times New Roman"/>
              <a:cs typeface="Times New Roman"/>
            </a:endParaRPr>
          </a:p>
          <a:p>
            <a:pPr marL="274320" marR="990600" indent="-228600">
              <a:lnSpc>
                <a:spcPct val="150000"/>
              </a:lnSpc>
              <a:spcBef>
                <a:spcPts val="85"/>
              </a:spcBef>
              <a:buFont typeface="Symbol"/>
              <a:buChar char=""/>
              <a:tabLst>
                <a:tab pos="571500" algn="l"/>
              </a:tabLst>
            </a:pPr>
            <a:endParaRPr lang="en-US" sz="3100" dirty="0">
              <a:latin typeface="Times New Roman"/>
              <a:cs typeface="Times New Roman"/>
            </a:endParaRPr>
          </a:p>
          <a:p>
            <a:pPr marL="274320" marR="990600" indent="-228600">
              <a:lnSpc>
                <a:spcPct val="150000"/>
              </a:lnSpc>
              <a:spcBef>
                <a:spcPts val="85"/>
              </a:spcBef>
              <a:buFont typeface="Symbol"/>
              <a:buChar char=""/>
              <a:tabLst>
                <a:tab pos="571500" algn="l"/>
              </a:tabLst>
            </a:pP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Landowner</a:t>
            </a:r>
            <a:r>
              <a:rPr lang="en-US" sz="8000" spc="-3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retains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all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rights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to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control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trespass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and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retains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all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responsibility</a:t>
            </a:r>
            <a:r>
              <a:rPr lang="en-US" sz="8000" spc="-5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for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spc="-10" dirty="0">
                <a:highlight>
                  <a:srgbClr val="FFFF00"/>
                </a:highlight>
                <a:latin typeface="Times New Roman"/>
                <a:cs typeface="Times New Roman"/>
              </a:rPr>
              <a:t>taxes, insurance, 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assessments,</a:t>
            </a:r>
            <a:r>
              <a:rPr lang="en-US" sz="8000" spc="-4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and</a:t>
            </a:r>
            <a:r>
              <a:rPr lang="en-US" sz="8000" spc="-4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damage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spc="-10" dirty="0">
                <a:highlight>
                  <a:srgbClr val="FFFF00"/>
                </a:highlight>
                <a:latin typeface="Times New Roman"/>
                <a:cs typeface="Times New Roman"/>
              </a:rPr>
              <a:t>claims</a:t>
            </a:r>
            <a:r>
              <a:rPr lang="en-US" sz="8000" spc="-10" dirty="0">
                <a:latin typeface="Times New Roman"/>
                <a:cs typeface="Times New Roman"/>
              </a:rPr>
              <a:t>.</a:t>
            </a:r>
          </a:p>
          <a:p>
            <a:pPr marL="274320" marR="990600" indent="-228600">
              <a:lnSpc>
                <a:spcPct val="150000"/>
              </a:lnSpc>
              <a:spcBef>
                <a:spcPts val="85"/>
              </a:spcBef>
              <a:buFont typeface="Symbol"/>
              <a:buChar char=""/>
              <a:tabLst>
                <a:tab pos="571500" algn="l"/>
              </a:tabLst>
            </a:pPr>
            <a:endParaRPr lang="en-US" sz="3100" dirty="0">
              <a:latin typeface="Times New Roman"/>
              <a:cs typeface="Times New Roman"/>
            </a:endParaRPr>
          </a:p>
          <a:p>
            <a:pPr marL="274320" marR="990600">
              <a:lnSpc>
                <a:spcPct val="150000"/>
              </a:lnSpc>
              <a:spcBef>
                <a:spcPts val="85"/>
              </a:spcBef>
              <a:buFont typeface="Symbol"/>
              <a:buChar char=""/>
              <a:tabLst>
                <a:tab pos="571500" algn="l"/>
              </a:tabLst>
            </a:pP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Landowner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agrees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to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allow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Project</a:t>
            </a:r>
            <a:r>
              <a:rPr lang="en-US" sz="8000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to</a:t>
            </a:r>
            <a:r>
              <a:rPr lang="en-US" sz="8000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occur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on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spc="-10" dirty="0">
                <a:highlight>
                  <a:srgbClr val="FFFF00"/>
                </a:highlight>
                <a:latin typeface="Times New Roman"/>
                <a:cs typeface="Times New Roman"/>
              </a:rPr>
              <a:t>property</a:t>
            </a:r>
            <a:r>
              <a:rPr lang="en-US" sz="8000" spc="-10" dirty="0">
                <a:latin typeface="Times New Roman"/>
                <a:cs typeface="Times New Roman"/>
              </a:rPr>
              <a:t>.</a:t>
            </a:r>
          </a:p>
          <a:p>
            <a:pPr marL="274320" marR="990600">
              <a:lnSpc>
                <a:spcPct val="150000"/>
              </a:lnSpc>
              <a:spcBef>
                <a:spcPts val="85"/>
              </a:spcBef>
              <a:buFont typeface="Symbol"/>
              <a:buChar char=""/>
              <a:tabLst>
                <a:tab pos="571500" algn="l"/>
              </a:tabLst>
            </a:pPr>
            <a:endParaRPr lang="en-US" sz="3100" dirty="0">
              <a:latin typeface="Times New Roman"/>
              <a:cs typeface="Times New Roman"/>
            </a:endParaRPr>
          </a:p>
          <a:p>
            <a:pPr marL="274320" marR="990600">
              <a:lnSpc>
                <a:spcPct val="150000"/>
              </a:lnSpc>
              <a:spcBef>
                <a:spcPts val="85"/>
              </a:spcBef>
              <a:buFont typeface="Symbol"/>
              <a:buChar char=""/>
              <a:tabLst>
                <a:tab pos="571500" algn="l"/>
              </a:tabLst>
            </a:pP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Landowner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agrees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to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provide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partial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funding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for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Project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as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outlined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in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this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spc="-10" dirty="0">
                <a:latin typeface="Times New Roman"/>
                <a:cs typeface="Times New Roman"/>
              </a:rPr>
              <a:t>Agreement.</a:t>
            </a:r>
            <a:endParaRPr lang="en-US" sz="80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8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675C9-45DA-1E9F-1FFA-F73E3505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E7D7-6F2F-977B-5AB9-95483C28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998"/>
            <a:ext cx="10515600" cy="832739"/>
          </a:xfrm>
        </p:spPr>
        <p:txBody>
          <a:bodyPr>
            <a:normAutofit/>
          </a:bodyPr>
          <a:lstStyle/>
          <a:p>
            <a:r>
              <a:rPr lang="en-US" sz="4000" dirty="0"/>
              <a:t>Landowner rights and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F0B00-5AE6-285C-5EA1-E24283C2E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1024254"/>
            <a:ext cx="11805666" cy="5495927"/>
          </a:xfrm>
        </p:spPr>
        <p:txBody>
          <a:bodyPr>
            <a:normAutofit fontScale="32500" lnSpcReduction="20000"/>
          </a:bodyPr>
          <a:lstStyle/>
          <a:p>
            <a:pPr marL="274320" indent="-227965">
              <a:lnSpc>
                <a:spcPct val="150000"/>
              </a:lnSpc>
              <a:spcBef>
                <a:spcPts val="25"/>
              </a:spcBef>
              <a:buFont typeface="Symbol"/>
              <a:buChar char=""/>
              <a:tabLst>
                <a:tab pos="570865" algn="l"/>
              </a:tabLst>
            </a:pP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Landowner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will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notify</a:t>
            </a:r>
            <a:r>
              <a:rPr lang="en-US" sz="8000" spc="-4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RWBJV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of</a:t>
            </a:r>
            <a:r>
              <a:rPr lang="en-US" sz="8000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pending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changes</a:t>
            </a:r>
            <a:r>
              <a:rPr lang="en-US" sz="8000" spc="-1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in</a:t>
            </a:r>
            <a:r>
              <a:rPr lang="en-US" sz="8000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ownership</a:t>
            </a:r>
            <a:r>
              <a:rPr lang="en-US" sz="8000" dirty="0">
                <a:latin typeface="Times New Roman"/>
                <a:cs typeface="Times New Roman"/>
              </a:rPr>
              <a:t>.</a:t>
            </a:r>
            <a:r>
              <a:rPr lang="en-US" sz="8000" spc="26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change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of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ownership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of</a:t>
            </a:r>
            <a:r>
              <a:rPr lang="en-US" sz="8000" spc="-25" dirty="0">
                <a:latin typeface="Times New Roman"/>
                <a:cs typeface="Times New Roman"/>
              </a:rPr>
              <a:t> the </a:t>
            </a:r>
            <a:r>
              <a:rPr lang="en-US" sz="8000" dirty="0">
                <a:latin typeface="Times New Roman"/>
                <a:cs typeface="Times New Roman"/>
              </a:rPr>
              <a:t>property</a:t>
            </a:r>
            <a:r>
              <a:rPr lang="en-US" sz="8000" spc="-5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shall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be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subject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to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terms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of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this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Agreement.</a:t>
            </a:r>
            <a:r>
              <a:rPr lang="en-US" sz="8000" spc="254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Agreement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shall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be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in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effect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on</a:t>
            </a:r>
            <a:r>
              <a:rPr lang="en-US" sz="8000" spc="-25" dirty="0">
                <a:latin typeface="Times New Roman"/>
                <a:cs typeface="Times New Roman"/>
              </a:rPr>
              <a:t> the </a:t>
            </a:r>
            <a:r>
              <a:rPr lang="en-US" sz="8000" dirty="0">
                <a:latin typeface="Times New Roman"/>
                <a:cs typeface="Times New Roman"/>
              </a:rPr>
              <a:t>described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land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for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term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of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spc="-10" dirty="0">
                <a:latin typeface="Times New Roman"/>
                <a:cs typeface="Times New Roman"/>
              </a:rPr>
              <a:t>Agreement. </a:t>
            </a:r>
            <a:endParaRPr lang="en-US" sz="8000" dirty="0">
              <a:solidFill>
                <a:srgbClr val="212121"/>
              </a:solidFill>
              <a:latin typeface="Times New Roman"/>
              <a:cs typeface="Times New Roman"/>
            </a:endParaRPr>
          </a:p>
          <a:p>
            <a:pPr marL="274320" indent="-227965">
              <a:lnSpc>
                <a:spcPct val="150000"/>
              </a:lnSpc>
              <a:spcBef>
                <a:spcPts val="25"/>
              </a:spcBef>
              <a:buFont typeface="Symbol"/>
              <a:buChar char=""/>
              <a:tabLst>
                <a:tab pos="570865" algn="l"/>
              </a:tabLst>
            </a:pPr>
            <a:r>
              <a:rPr lang="en-US" sz="8000" dirty="0">
                <a:solidFill>
                  <a:srgbClr val="212121"/>
                </a:solidFill>
                <a:latin typeface="Times New Roman"/>
                <a:cs typeface="Times New Roman"/>
              </a:rPr>
              <a:t>During</a:t>
            </a:r>
            <a:r>
              <a:rPr lang="en-US" sz="8000" spc="-5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lang="en-US" sz="8000" dirty="0">
                <a:solidFill>
                  <a:srgbClr val="212121"/>
                </a:solidFill>
                <a:latin typeface="Times New Roman"/>
                <a:cs typeface="Times New Roman"/>
              </a:rPr>
              <a:t>the</a:t>
            </a:r>
            <a:r>
              <a:rPr lang="en-US" sz="8000" spc="-3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lang="en-US" sz="8000" dirty="0">
                <a:solidFill>
                  <a:srgbClr val="212121"/>
                </a:solidFill>
                <a:latin typeface="Times New Roman"/>
                <a:cs typeface="Times New Roman"/>
              </a:rPr>
              <a:t>habitat</a:t>
            </a:r>
            <a:r>
              <a:rPr lang="en-US" sz="8000" spc="-3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lang="en-US" sz="8000" dirty="0">
                <a:solidFill>
                  <a:srgbClr val="212121"/>
                </a:solidFill>
                <a:latin typeface="Times New Roman"/>
                <a:cs typeface="Times New Roman"/>
              </a:rPr>
              <a:t>retention</a:t>
            </a:r>
            <a:r>
              <a:rPr lang="en-US" sz="8000" spc="-3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lang="en-US" sz="8000" dirty="0">
                <a:solidFill>
                  <a:srgbClr val="212121"/>
                </a:solidFill>
                <a:latin typeface="Times New Roman"/>
                <a:cs typeface="Times New Roman"/>
              </a:rPr>
              <a:t>period,</a:t>
            </a:r>
            <a:r>
              <a:rPr lang="en-US" sz="8000" spc="-3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Landowner(s)</a:t>
            </a:r>
            <a:r>
              <a:rPr lang="en-US" sz="8000" spc="-4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agree(s)</a:t>
            </a:r>
            <a:r>
              <a:rPr lang="en-US" sz="8000" spc="-3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to</a:t>
            </a:r>
            <a:r>
              <a:rPr lang="en-US" sz="8000" spc="-3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maintain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habitat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spc="-10" dirty="0">
                <a:highlight>
                  <a:srgbClr val="FFFF00"/>
                </a:highlight>
                <a:latin typeface="Times New Roman"/>
                <a:cs typeface="Times New Roman"/>
              </a:rPr>
              <a:t>restored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under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this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award</a:t>
            </a:r>
            <a:r>
              <a:rPr lang="en-US" sz="8000" spc="-2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per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Exhibit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and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allow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habitat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restored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under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this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award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to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remain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in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spc="-10" dirty="0">
                <a:latin typeface="Times New Roman"/>
                <a:cs typeface="Times New Roman"/>
              </a:rPr>
              <a:t>place. </a:t>
            </a:r>
            <a:endParaRPr lang="en-US" sz="8000" dirty="0">
              <a:latin typeface="Times New Roman"/>
              <a:cs typeface="Times New Roman"/>
            </a:endParaRPr>
          </a:p>
          <a:p>
            <a:pPr marL="274320" indent="-227965">
              <a:lnSpc>
                <a:spcPct val="150000"/>
              </a:lnSpc>
              <a:spcBef>
                <a:spcPts val="25"/>
              </a:spcBef>
              <a:buFont typeface="Symbol"/>
              <a:buChar char=""/>
              <a:tabLst>
                <a:tab pos="570865" algn="l"/>
              </a:tabLst>
            </a:pP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At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end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of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habitat</a:t>
            </a:r>
            <a:r>
              <a:rPr lang="en-US" sz="8000" spc="-1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retention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period,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habitat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spc="-10" dirty="0">
                <a:highlight>
                  <a:srgbClr val="FFFF00"/>
                </a:highlight>
                <a:latin typeface="Times New Roman"/>
                <a:cs typeface="Times New Roman"/>
              </a:rPr>
              <a:t>improvement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project</a:t>
            </a:r>
            <a:r>
              <a:rPr lang="en-US" sz="8000" spc="-1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will</a:t>
            </a:r>
            <a:r>
              <a:rPr lang="en-US" sz="8000" spc="-2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become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3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spc="-20" dirty="0">
                <a:highlight>
                  <a:srgbClr val="FFFF00"/>
                </a:highlight>
                <a:latin typeface="Times New Roman"/>
                <a:cs typeface="Times New Roman"/>
              </a:rPr>
              <a:t>sole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property</a:t>
            </a:r>
            <a:r>
              <a:rPr lang="en-US" sz="8000" spc="-3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and</a:t>
            </a:r>
            <a:r>
              <a:rPr lang="en-US" sz="8000" spc="-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spc="-10" dirty="0">
                <a:highlight>
                  <a:srgbClr val="FFFF00"/>
                </a:highlight>
                <a:latin typeface="Times New Roman"/>
                <a:cs typeface="Times New Roman"/>
              </a:rPr>
              <a:t>complete</a:t>
            </a:r>
            <a:r>
              <a:rPr lang="en-US" sz="8000" spc="-1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spc="-10" dirty="0">
                <a:highlight>
                  <a:srgbClr val="FFFF00"/>
                </a:highlight>
                <a:latin typeface="Times New Roman"/>
                <a:cs typeface="Times New Roman"/>
              </a:rPr>
              <a:t>responsibility</a:t>
            </a:r>
            <a:r>
              <a:rPr lang="en-US" sz="8000" spc="-50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of</a:t>
            </a:r>
            <a:r>
              <a:rPr lang="en-US" sz="8000" spc="-1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the</a:t>
            </a:r>
            <a:r>
              <a:rPr lang="en-US" sz="8000" spc="-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highlight>
                  <a:srgbClr val="FFFF00"/>
                </a:highlight>
                <a:latin typeface="Times New Roman"/>
                <a:cs typeface="Times New Roman"/>
              </a:rPr>
              <a:t>Landowner(s).</a:t>
            </a:r>
            <a:r>
              <a:rPr lang="en-US" sz="8000" spc="28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There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shall</a:t>
            </a:r>
            <a:r>
              <a:rPr lang="en-US" sz="8000" spc="-1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be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no</a:t>
            </a:r>
            <a:r>
              <a:rPr lang="en-US" sz="8000" spc="-1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obligation</a:t>
            </a:r>
            <a:r>
              <a:rPr lang="en-US" sz="8000" spc="-1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to</a:t>
            </a:r>
            <a:r>
              <a:rPr lang="en-US" sz="8000" spc="-10" dirty="0">
                <a:latin typeface="Times New Roman"/>
                <a:cs typeface="Times New Roman"/>
              </a:rPr>
              <a:t> </a:t>
            </a:r>
            <a:r>
              <a:rPr lang="en-US" sz="8000" spc="-25" dirty="0">
                <a:latin typeface="Times New Roman"/>
                <a:cs typeface="Times New Roman"/>
              </a:rPr>
              <a:t>the </a:t>
            </a:r>
            <a:r>
              <a:rPr lang="en-US" sz="8000" dirty="0">
                <a:latin typeface="Times New Roman"/>
                <a:cs typeface="Times New Roman"/>
              </a:rPr>
              <a:t>RWBJV,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NGPC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and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USFWS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after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term</a:t>
            </a:r>
            <a:r>
              <a:rPr lang="en-US" sz="8000" spc="-3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of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the</a:t>
            </a:r>
            <a:r>
              <a:rPr lang="en-US" sz="8000" spc="-25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Agreement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dirty="0">
                <a:latin typeface="Times New Roman"/>
                <a:cs typeface="Times New Roman"/>
              </a:rPr>
              <a:t>has</a:t>
            </a:r>
            <a:r>
              <a:rPr lang="en-US" sz="8000" spc="-20" dirty="0">
                <a:latin typeface="Times New Roman"/>
                <a:cs typeface="Times New Roman"/>
              </a:rPr>
              <a:t> </a:t>
            </a:r>
            <a:r>
              <a:rPr lang="en-US" sz="8000" spc="-10" dirty="0">
                <a:latin typeface="Times New Roman"/>
                <a:cs typeface="Times New Roman"/>
              </a:rPr>
              <a:t>expired.</a:t>
            </a:r>
            <a:endParaRPr lang="en-US" sz="8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14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1282</Words>
  <Application>Microsoft Office PowerPoint</Application>
  <PresentationFormat>Widescreen</PresentationFormat>
  <Paragraphs>259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Aptos</vt:lpstr>
      <vt:lpstr>Aptos Display</vt:lpstr>
      <vt:lpstr>Aptos Narrow</vt:lpstr>
      <vt:lpstr>Arial</vt:lpstr>
      <vt:lpstr>Montserrat</vt:lpstr>
      <vt:lpstr>Open Sans</vt:lpstr>
      <vt:lpstr>Symbol</vt:lpstr>
      <vt:lpstr>Times New Roman</vt:lpstr>
      <vt:lpstr>Wingdings</vt:lpstr>
      <vt:lpstr>Office Theme</vt:lpstr>
      <vt:lpstr>Acrobat Document</vt:lpstr>
      <vt:lpstr>Economics of Playa Wetland Conservation Programs: A Case Study</vt:lpstr>
      <vt:lpstr>Farm field with a playa wetland</vt:lpstr>
      <vt:lpstr>Adjacent field with gravity irrigation</vt:lpstr>
      <vt:lpstr>Crop condition</vt:lpstr>
      <vt:lpstr>Playa wetland in 2020</vt:lpstr>
      <vt:lpstr>Solution to the issues?</vt:lpstr>
      <vt:lpstr>PowerPoint Presentation</vt:lpstr>
      <vt:lpstr>Landowner rights and expectations</vt:lpstr>
      <vt:lpstr>Landowner rights and expectations</vt:lpstr>
      <vt:lpstr>Removal of impoundment</vt:lpstr>
      <vt:lpstr>Completed project</vt:lpstr>
      <vt:lpstr>Pivot pipeline, VRI upgrade, sprinklers, moisture probe for existing irrigation system</vt:lpstr>
      <vt:lpstr>New pivot with VRI technology   to replace gravity irrigation</vt:lpstr>
      <vt:lpstr>Pivot fence crossing ramps installed</vt:lpstr>
      <vt:lpstr>New fence, livestock well,    solar power, and tanks installed</vt:lpstr>
      <vt:lpstr>Playa Wetland in 2024</vt:lpstr>
      <vt:lpstr>Cattle grazing allowed on easement</vt:lpstr>
      <vt:lpstr>Crops grown to edge of easement</vt:lpstr>
      <vt:lpstr>PowerPoint Presentation</vt:lpstr>
      <vt:lpstr>PowerPoint Presentation</vt:lpstr>
      <vt:lpstr>PowerPoint Presentation</vt:lpstr>
      <vt:lpstr>PowerPoint Presentation</vt:lpstr>
      <vt:lpstr>Nebraska Crop Budgets</vt:lpstr>
      <vt:lpstr>PowerPoint Presentation</vt:lpstr>
      <vt:lpstr>Nebraska Farm Custom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 Seymour</dc:creator>
  <cp:lastModifiedBy>Brody Vorderstrasse</cp:lastModifiedBy>
  <cp:revision>2</cp:revision>
  <dcterms:created xsi:type="dcterms:W3CDTF">2025-03-07T20:22:41Z</dcterms:created>
  <dcterms:modified xsi:type="dcterms:W3CDTF">2025-03-10T13:08:26Z</dcterms:modified>
</cp:coreProperties>
</file>